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1" r:id="rId3"/>
    <p:sldId id="262" r:id="rId4"/>
    <p:sldId id="263" r:id="rId5"/>
    <p:sldId id="265" r:id="rId6"/>
    <p:sldId id="283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82" r:id="rId15"/>
    <p:sldId id="273" r:id="rId16"/>
    <p:sldId id="285" r:id="rId17"/>
    <p:sldId id="286" r:id="rId18"/>
    <p:sldId id="287" r:id="rId19"/>
    <p:sldId id="284" r:id="rId20"/>
    <p:sldId id="280" r:id="rId21"/>
    <p:sldId id="281" r:id="rId22"/>
    <p:sldId id="27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A8E7"/>
    <a:srgbClr val="456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2BBF7CB9-568F-400A-B518-5CBF5D57D522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96167D2-11B5-4100-9B90-01CB088131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B69D9-E663-4D28-9D32-4D9A596C72A8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843E3-6A13-4468-AF46-1EEBA278E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253E4-53EF-45CD-8977-3184FDA1D78C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5925D-DEED-470E-BB33-9B94D81FF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442A2-A7CF-4054-97D7-650516066CA1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C1EAB-066C-48A9-AC5F-D3AAD3D78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3EBD1-D720-48DF-A4C3-B715BB46CB91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F8D01-8AE7-4743-85E4-2BA62D769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77B15-E48B-4D9D-BDEF-9A2F864CCBE2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4BF07-67DA-43DF-BA05-4583579F70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141EB-DCF9-4E2E-B949-EBF571A3F8B8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B7752-4BD0-4135-8193-946CBDA55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8F1DE-9B1F-46AF-A995-F149D39E6691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6C6B5-E64D-456B-BAC4-D0AB8E7DCE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EBF0E-49AB-4C39-9E30-297D304D012B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97997-BD1E-414F-864E-A99904AFFF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C9E88-CC93-4B84-8AC9-F23B12FF04FD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16E8F-1BB1-4C9C-85BF-574C73F7C3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E28F-49B1-4B30-A384-81FEC41ED404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3EED7-5DFE-4B47-8E2C-E38A8B7313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E01DE-6D26-4911-99BE-2646D10F45DC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1548B-8DC0-4AD0-894E-058CF288B9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E650E3-6416-4CC7-AC6E-975F21B4C3DB}" type="datetimeFigureOut">
              <a:rPr lang="en-US"/>
              <a:pPr>
                <a:defRPr/>
              </a:pPr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C748B8-7679-49C5-BEAD-E82486909F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IRISLink09-template-ppt-p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11188" y="1700213"/>
            <a:ext cx="7772400" cy="1470025"/>
          </a:xfrm>
        </p:spPr>
        <p:txBody>
          <a:bodyPr/>
          <a:lstStyle/>
          <a:p>
            <a:pPr eaLnBrk="1" hangingPunct="1"/>
            <a:r>
              <a:rPr lang="fr-BE" sz="4000" smtClean="0"/>
              <a:t/>
            </a:r>
            <a:br>
              <a:rPr lang="fr-BE" sz="4000" smtClean="0"/>
            </a:br>
            <a:r>
              <a:rPr lang="fr-BE" sz="4000" smtClean="0"/>
              <a:t> </a:t>
            </a:r>
            <a:r>
              <a:rPr lang="fr-BE" sz="4000" b="1" smtClean="0"/>
              <a:t>How to implement a Document Management Center for</a:t>
            </a:r>
            <a:r>
              <a:rPr lang="fr-BE" sz="4000" smtClean="0"/>
              <a:t/>
            </a:r>
            <a:br>
              <a:rPr lang="fr-BE" sz="4000" smtClean="0"/>
            </a:br>
            <a:r>
              <a:rPr lang="fr-BE" sz="4000" b="1" smtClean="0"/>
              <a:t>corporate users?</a:t>
            </a:r>
            <a:endParaRPr lang="en-US" sz="4000" smtClean="0"/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fr-BE" smtClean="0">
                <a:solidFill>
                  <a:srgbClr val="898989"/>
                </a:solidFill>
              </a:rPr>
              <a:t>Jean-Marc Herr </a:t>
            </a:r>
          </a:p>
          <a:p>
            <a:pPr eaLnBrk="1" hangingPunct="1"/>
            <a:r>
              <a:rPr lang="fr-BE" smtClean="0">
                <a:solidFill>
                  <a:srgbClr val="898989"/>
                </a:solidFill>
              </a:rPr>
              <a:t>General Manager</a:t>
            </a:r>
          </a:p>
          <a:p>
            <a:pPr eaLnBrk="1" hangingPunct="1"/>
            <a:r>
              <a:rPr lang="fr-BE" smtClean="0">
                <a:solidFill>
                  <a:srgbClr val="898989"/>
                </a:solidFill>
              </a:rPr>
              <a:t>I.R.I.S Solutions &amp; Experts</a:t>
            </a:r>
            <a:endParaRPr lang="en-US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Why</a:t>
            </a:r>
            <a:r>
              <a:rPr lang="en-US" smtClean="0"/>
              <a:t> Corporate Information Governance</a:t>
            </a:r>
          </a:p>
        </p:txBody>
      </p:sp>
      <p:sp>
        <p:nvSpPr>
          <p:cNvPr id="16386" name="WordArt 3"/>
          <p:cNvSpPr>
            <a:spLocks noChangeArrowheads="1" noChangeShapeType="1" noTextEdit="1"/>
          </p:cNvSpPr>
          <p:nvPr/>
        </p:nvSpPr>
        <p:spPr bwMode="auto">
          <a:xfrm>
            <a:off x="1042988" y="1916113"/>
            <a:ext cx="61436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Corporate Information Governance</a:t>
            </a:r>
          </a:p>
        </p:txBody>
      </p:sp>
      <p:sp>
        <p:nvSpPr>
          <p:cNvPr id="16387" name="AutoShape 4"/>
          <p:cNvSpPr>
            <a:spLocks noChangeArrowheads="1"/>
          </p:cNvSpPr>
          <p:nvPr/>
        </p:nvSpPr>
        <p:spPr bwMode="auto">
          <a:xfrm rot="5400000">
            <a:off x="754857" y="2853531"/>
            <a:ext cx="647700" cy="792163"/>
          </a:xfrm>
          <a:custGeom>
            <a:avLst/>
            <a:gdLst>
              <a:gd name="T0" fmla="*/ 462656 w 21600"/>
              <a:gd name="T1" fmla="*/ 0 h 21600"/>
              <a:gd name="T2" fmla="*/ 277581 w 21600"/>
              <a:gd name="T3" fmla="*/ 339493 h 21600"/>
              <a:gd name="T4" fmla="*/ 0 w 21600"/>
              <a:gd name="T5" fmla="*/ 701688 h 21600"/>
              <a:gd name="T6" fmla="*/ 261149 w 21600"/>
              <a:gd name="T7" fmla="*/ 792163 h 21600"/>
              <a:gd name="T8" fmla="*/ 522298 w 21600"/>
              <a:gd name="T9" fmla="*/ 606592 h 21600"/>
              <a:gd name="T10" fmla="*/ 647700 w 21600"/>
              <a:gd name="T11" fmla="*/ 339493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6666 h 21600"/>
              <a:gd name="T20" fmla="*/ 17418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9257"/>
                </a:lnTo>
                <a:lnTo>
                  <a:pt x="13439" y="9257"/>
                </a:lnTo>
                <a:lnTo>
                  <a:pt x="13439" y="16666"/>
                </a:lnTo>
                <a:lnTo>
                  <a:pt x="0" y="16666"/>
                </a:lnTo>
                <a:lnTo>
                  <a:pt x="0" y="21600"/>
                </a:lnTo>
                <a:lnTo>
                  <a:pt x="17418" y="21600"/>
                </a:lnTo>
                <a:lnTo>
                  <a:pt x="17418" y="9257"/>
                </a:lnTo>
                <a:lnTo>
                  <a:pt x="21600" y="9257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AutoShape 5"/>
          <p:cNvSpPr>
            <a:spLocks noChangeArrowheads="1"/>
          </p:cNvSpPr>
          <p:nvPr/>
        </p:nvSpPr>
        <p:spPr bwMode="auto">
          <a:xfrm rot="5400000">
            <a:off x="756444" y="3501232"/>
            <a:ext cx="647700" cy="792162"/>
          </a:xfrm>
          <a:custGeom>
            <a:avLst/>
            <a:gdLst>
              <a:gd name="T0" fmla="*/ 462656 w 21600"/>
              <a:gd name="T1" fmla="*/ 0 h 21600"/>
              <a:gd name="T2" fmla="*/ 277581 w 21600"/>
              <a:gd name="T3" fmla="*/ 339493 h 21600"/>
              <a:gd name="T4" fmla="*/ 0 w 21600"/>
              <a:gd name="T5" fmla="*/ 701687 h 21600"/>
              <a:gd name="T6" fmla="*/ 261149 w 21600"/>
              <a:gd name="T7" fmla="*/ 792162 h 21600"/>
              <a:gd name="T8" fmla="*/ 522298 w 21600"/>
              <a:gd name="T9" fmla="*/ 606591 h 21600"/>
              <a:gd name="T10" fmla="*/ 647700 w 21600"/>
              <a:gd name="T11" fmla="*/ 339493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6666 h 21600"/>
              <a:gd name="T20" fmla="*/ 17418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9257"/>
                </a:lnTo>
                <a:lnTo>
                  <a:pt x="13439" y="9257"/>
                </a:lnTo>
                <a:lnTo>
                  <a:pt x="13439" y="16666"/>
                </a:lnTo>
                <a:lnTo>
                  <a:pt x="0" y="16666"/>
                </a:lnTo>
                <a:lnTo>
                  <a:pt x="0" y="21600"/>
                </a:lnTo>
                <a:lnTo>
                  <a:pt x="17418" y="21600"/>
                </a:lnTo>
                <a:lnTo>
                  <a:pt x="17418" y="9257"/>
                </a:lnTo>
                <a:lnTo>
                  <a:pt x="21600" y="9257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9" name="AutoShape 6"/>
          <p:cNvSpPr>
            <a:spLocks noChangeArrowheads="1"/>
          </p:cNvSpPr>
          <p:nvPr/>
        </p:nvSpPr>
        <p:spPr bwMode="auto">
          <a:xfrm rot="5400000">
            <a:off x="756444" y="4220369"/>
            <a:ext cx="647700" cy="792162"/>
          </a:xfrm>
          <a:custGeom>
            <a:avLst/>
            <a:gdLst>
              <a:gd name="T0" fmla="*/ 462656 w 21600"/>
              <a:gd name="T1" fmla="*/ 0 h 21600"/>
              <a:gd name="T2" fmla="*/ 277581 w 21600"/>
              <a:gd name="T3" fmla="*/ 339493 h 21600"/>
              <a:gd name="T4" fmla="*/ 0 w 21600"/>
              <a:gd name="T5" fmla="*/ 701687 h 21600"/>
              <a:gd name="T6" fmla="*/ 261149 w 21600"/>
              <a:gd name="T7" fmla="*/ 792162 h 21600"/>
              <a:gd name="T8" fmla="*/ 522298 w 21600"/>
              <a:gd name="T9" fmla="*/ 606591 h 21600"/>
              <a:gd name="T10" fmla="*/ 647700 w 21600"/>
              <a:gd name="T11" fmla="*/ 339493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6666 h 21600"/>
              <a:gd name="T20" fmla="*/ 17418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9257"/>
                </a:lnTo>
                <a:lnTo>
                  <a:pt x="13439" y="9257"/>
                </a:lnTo>
                <a:lnTo>
                  <a:pt x="13439" y="16666"/>
                </a:lnTo>
                <a:lnTo>
                  <a:pt x="0" y="16666"/>
                </a:lnTo>
                <a:lnTo>
                  <a:pt x="0" y="21600"/>
                </a:lnTo>
                <a:lnTo>
                  <a:pt x="17418" y="21600"/>
                </a:lnTo>
                <a:lnTo>
                  <a:pt x="17418" y="9257"/>
                </a:lnTo>
                <a:lnTo>
                  <a:pt x="21600" y="9257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619250" y="3141663"/>
            <a:ext cx="6983413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0161" dir="1106097" algn="ctr" rotWithShape="0">
              <a:schemeClr val="accent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/>
              <a:t>Support for Cost Controlling</a:t>
            </a:r>
          </a:p>
          <a:p>
            <a:pPr>
              <a:spcBef>
                <a:spcPct val="50000"/>
              </a:spcBef>
              <a:defRPr/>
            </a:pPr>
            <a:r>
              <a:rPr lang="en-US" sz="2800"/>
              <a:t>Require and Reinforce Methodologies</a:t>
            </a:r>
          </a:p>
          <a:p>
            <a:pPr>
              <a:spcBef>
                <a:spcPct val="50000"/>
              </a:spcBef>
              <a:defRPr/>
            </a:pPr>
            <a:r>
              <a:rPr lang="en-US" sz="2800"/>
              <a:t>Meet International rules like Mifid, Sorbam,</a:t>
            </a:r>
          </a:p>
          <a:p>
            <a:pPr>
              <a:spcBef>
                <a:spcPct val="50000"/>
              </a:spcBef>
              <a:defRPr/>
            </a:pPr>
            <a:endParaRPr lang="en-US" sz="280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Information management history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395288" y="1628775"/>
            <a:ext cx="5832475" cy="28082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Archive paper documents</a:t>
            </a:r>
          </a:p>
          <a:p>
            <a:pPr eaLnBrk="1" hangingPunct="1">
              <a:lnSpc>
                <a:spcPct val="90000"/>
              </a:lnSpc>
            </a:pPr>
            <a:endParaRPr lang="en-US" sz="16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Increase employee productivity</a:t>
            </a:r>
          </a:p>
          <a:p>
            <a:pPr eaLnBrk="1" hangingPunct="1">
              <a:lnSpc>
                <a:spcPct val="90000"/>
              </a:lnSpc>
            </a:pPr>
            <a:endParaRPr lang="en-US" sz="16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Manage living documents</a:t>
            </a:r>
          </a:p>
          <a:p>
            <a:pPr eaLnBrk="1" hangingPunct="1">
              <a:lnSpc>
                <a:spcPct val="90000"/>
              </a:lnSpc>
            </a:pPr>
            <a:endParaRPr lang="en-US" sz="16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Solution for Legal</a:t>
            </a:r>
            <a:r>
              <a:rPr lang="en-US" sz="3600" smtClean="0"/>
              <a:t> </a:t>
            </a:r>
            <a:r>
              <a:rPr lang="en-US" smtClean="0"/>
              <a:t>Archiving</a:t>
            </a:r>
          </a:p>
          <a:p>
            <a:pPr eaLnBrk="1" hangingPunct="1">
              <a:lnSpc>
                <a:spcPct val="90000"/>
              </a:lnSpc>
            </a:pPr>
            <a:endParaRPr lang="en-US" sz="16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Fulfill Rules requirements</a:t>
            </a:r>
          </a:p>
        </p:txBody>
      </p:sp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7596188" y="1557338"/>
            <a:ext cx="5429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M²</a:t>
            </a: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7524750" y="2636838"/>
            <a:ext cx="1447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#People</a:t>
            </a: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6956425" y="2638425"/>
            <a:ext cx="504825" cy="35877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>
            <a:off x="6948488" y="1628775"/>
            <a:ext cx="574675" cy="431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V="1">
            <a:off x="7021513" y="3357563"/>
            <a:ext cx="503237" cy="431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6633" name="WordArt 9"/>
          <p:cNvSpPr>
            <a:spLocks noChangeArrowheads="1" noChangeShapeType="1" noTextEdit="1"/>
          </p:cNvSpPr>
          <p:nvPr/>
        </p:nvSpPr>
        <p:spPr bwMode="auto">
          <a:xfrm>
            <a:off x="7524750" y="3357563"/>
            <a:ext cx="2286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€</a:t>
            </a:r>
          </a:p>
        </p:txBody>
      </p:sp>
      <p:pic>
        <p:nvPicPr>
          <p:cNvPr id="26634" name="Picture 10" descr="j03008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4221163"/>
            <a:ext cx="1814512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5" name="Line 11"/>
          <p:cNvSpPr>
            <a:spLocks noChangeShapeType="1"/>
          </p:cNvSpPr>
          <p:nvPr/>
        </p:nvSpPr>
        <p:spPr bwMode="auto">
          <a:xfrm>
            <a:off x="5219700" y="1989138"/>
            <a:ext cx="18732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6084888" y="2852738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7" name="Line 13"/>
          <p:cNvSpPr>
            <a:spLocks noChangeShapeType="1"/>
          </p:cNvSpPr>
          <p:nvPr/>
        </p:nvSpPr>
        <p:spPr bwMode="auto">
          <a:xfrm>
            <a:off x="5435600" y="4508500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8" name="Line 14"/>
          <p:cNvSpPr>
            <a:spLocks noChangeShapeType="1"/>
          </p:cNvSpPr>
          <p:nvPr/>
        </p:nvSpPr>
        <p:spPr bwMode="auto">
          <a:xfrm>
            <a:off x="5148263" y="3573463"/>
            <a:ext cx="19446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Line 13"/>
          <p:cNvSpPr>
            <a:spLocks noChangeShapeType="1"/>
          </p:cNvSpPr>
          <p:nvPr/>
        </p:nvSpPr>
        <p:spPr bwMode="auto">
          <a:xfrm>
            <a:off x="5076825" y="5229225"/>
            <a:ext cx="15827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0" grpId="0" animBg="1"/>
      <p:bldP spid="26631" grpId="0" animBg="1"/>
      <p:bldP spid="26632" grpId="0" animBg="1"/>
      <p:bldP spid="26633" grpId="0" animBg="1"/>
      <p:bldP spid="26635" grpId="0" animBg="1"/>
      <p:bldP spid="26636" grpId="0" animBg="1"/>
      <p:bldP spid="26637" grpId="0" animBg="1"/>
      <p:bldP spid="26638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Corporate Information Governance</a:t>
            </a:r>
          </a:p>
        </p:txBody>
      </p:sp>
      <p:sp>
        <p:nvSpPr>
          <p:cNvPr id="20482" name="WordArt 3"/>
          <p:cNvSpPr>
            <a:spLocks noChangeArrowheads="1" noChangeShapeType="1" noTextEdit="1"/>
          </p:cNvSpPr>
          <p:nvPr/>
        </p:nvSpPr>
        <p:spPr bwMode="auto">
          <a:xfrm>
            <a:off x="684213" y="1700213"/>
            <a:ext cx="7559675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808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You can't afford not to manage </a:t>
            </a:r>
          </a:p>
          <a:p>
            <a:pPr algn="ctr"/>
            <a:r>
              <a:rPr lang="en-US" sz="3600" kern="1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808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your Corporate information</a:t>
            </a:r>
          </a:p>
        </p:txBody>
      </p:sp>
      <p:sp>
        <p:nvSpPr>
          <p:cNvPr id="20483" name="WordArt 4"/>
          <p:cNvSpPr>
            <a:spLocks noChangeArrowheads="1" noChangeShapeType="1" noTextEdit="1"/>
          </p:cNvSpPr>
          <p:nvPr/>
        </p:nvSpPr>
        <p:spPr bwMode="auto">
          <a:xfrm>
            <a:off x="900113" y="3933825"/>
            <a:ext cx="698500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0C0C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Corporate information</a:t>
            </a:r>
          </a:p>
          <a:p>
            <a:pPr algn="ctr"/>
            <a:r>
              <a:rPr lang="en-US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0C0C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is Business Critical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endParaRPr lang="fr-BE" sz="4800" smtClean="0"/>
          </a:p>
          <a:p>
            <a:pPr algn="ctr" eaLnBrk="1" hangingPunct="1">
              <a:buFont typeface="Arial" charset="0"/>
              <a:buNone/>
            </a:pPr>
            <a:r>
              <a:rPr lang="en-US" sz="6000" b="1" smtClean="0"/>
              <a:t>Methodology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mtClean="0"/>
              <a:t>Methodology</a:t>
            </a:r>
            <a:endParaRPr lang="en-US" smtClean="0"/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fr-BE" smtClean="0"/>
          </a:p>
          <a:p>
            <a:pPr>
              <a:buFont typeface="Arial" charset="0"/>
              <a:buNone/>
            </a:pPr>
            <a:endParaRPr lang="fr-BE" smtClean="0"/>
          </a:p>
          <a:p>
            <a:pPr>
              <a:buFont typeface="Arial" charset="0"/>
              <a:buNone/>
            </a:pPr>
            <a:r>
              <a:rPr lang="fr-BE" sz="4000" b="1" smtClean="0"/>
              <a:t>Some Remarks from our experience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Enterprise Content Management (ECM)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2771775" y="1412875"/>
            <a:ext cx="6629400" cy="5075238"/>
          </a:xfrm>
        </p:spPr>
        <p:txBody>
          <a:bodyPr/>
          <a:lstStyle/>
          <a:p>
            <a:pPr marL="457200" indent="-457200" eaLnBrk="1" hangingPunct="1"/>
            <a:r>
              <a:rPr lang="en-US" sz="3600" smtClean="0"/>
              <a:t>Project Type</a:t>
            </a:r>
          </a:p>
          <a:p>
            <a:pPr marL="977900" lvl="1" indent="-406400" eaLnBrk="1" hangingPunct="1"/>
            <a:r>
              <a:rPr lang="en-US" sz="3200" smtClean="0"/>
              <a:t>Scanning/OCR project = Quantitative</a:t>
            </a:r>
          </a:p>
          <a:p>
            <a:pPr marL="977900" lvl="1" indent="-406400" eaLnBrk="1" hangingPunct="1"/>
            <a:r>
              <a:rPr lang="en-US" sz="3200" b="1" smtClean="0"/>
              <a:t>ECM</a:t>
            </a:r>
            <a:r>
              <a:rPr lang="en-US" sz="3200" smtClean="0"/>
              <a:t> project = </a:t>
            </a:r>
            <a:r>
              <a:rPr lang="en-US" sz="3200" b="1" smtClean="0"/>
              <a:t>Qualitative</a:t>
            </a:r>
          </a:p>
          <a:p>
            <a:pPr marL="977900" lvl="1" indent="-406400" eaLnBrk="1" hangingPunct="1"/>
            <a:endParaRPr lang="en-US" sz="3200" b="1" smtClean="0"/>
          </a:p>
          <a:p>
            <a:pPr marL="457200" indent="-457200" eaLnBrk="1" hangingPunct="1"/>
            <a:r>
              <a:rPr lang="en-US" sz="3600" smtClean="0"/>
              <a:t>Project evaluation</a:t>
            </a:r>
          </a:p>
          <a:p>
            <a:pPr marL="977900" lvl="1" indent="-406400" eaLnBrk="1" hangingPunct="1"/>
            <a:r>
              <a:rPr lang="en-US" sz="3200" smtClean="0"/>
              <a:t>Scanning/OCR = #pages/%recognition</a:t>
            </a:r>
          </a:p>
          <a:p>
            <a:pPr marL="977900" lvl="1" indent="-406400" eaLnBrk="1" hangingPunct="1"/>
            <a:r>
              <a:rPr lang="en-US" sz="3200" b="1" smtClean="0"/>
              <a:t>ECM</a:t>
            </a:r>
            <a:r>
              <a:rPr lang="en-US" sz="3200" smtClean="0"/>
              <a:t> = User </a:t>
            </a:r>
            <a:r>
              <a:rPr lang="en-US" sz="3200" b="1" smtClean="0"/>
              <a:t>satisfaction</a:t>
            </a:r>
          </a:p>
          <a:p>
            <a:pPr marL="457200" indent="-457200" eaLnBrk="1" hangingPunct="1"/>
            <a:endParaRPr lang="en-US" sz="3600" b="1" smtClean="0"/>
          </a:p>
          <a:p>
            <a:pPr marL="457200" indent="-457200" algn="ctr" eaLnBrk="1" hangingPunct="1"/>
            <a:r>
              <a:rPr lang="en-US" sz="3600" smtClean="0"/>
              <a:t>ECM Projects are more </a:t>
            </a:r>
          </a:p>
          <a:p>
            <a:pPr marL="457200" indent="-457200" algn="ctr" eaLnBrk="1" hangingPunct="1"/>
            <a:r>
              <a:rPr lang="en-US" sz="3600" b="1" smtClean="0"/>
              <a:t>Human projects</a:t>
            </a:r>
            <a:r>
              <a:rPr lang="en-US" sz="3600" smtClean="0"/>
              <a:t> than technical projects</a:t>
            </a:r>
          </a:p>
        </p:txBody>
      </p:sp>
      <p:pic>
        <p:nvPicPr>
          <p:cNvPr id="24579" name="Picture 4" descr="PE0147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71600"/>
            <a:ext cx="292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ECM Project Risks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2411413" y="1196975"/>
            <a:ext cx="6629400" cy="17526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800" b="1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Solution Design</a:t>
            </a:r>
          </a:p>
          <a:p>
            <a:pPr marL="977900" lvl="1" indent="-406400" eaLnBrk="1" hangingPunct="1">
              <a:lnSpc>
                <a:spcPct val="90000"/>
              </a:lnSpc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Product </a:t>
            </a:r>
          </a:p>
          <a:p>
            <a:pPr marL="977900" lvl="1" indent="-406400" eaLnBrk="1" hangingPunct="1">
              <a:lnSpc>
                <a:spcPct val="90000"/>
              </a:lnSpc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Architecture</a:t>
            </a:r>
          </a:p>
          <a:p>
            <a:pPr marL="457200" indent="-457200" eaLnBrk="1" hangingPunct="1">
              <a:lnSpc>
                <a:spcPct val="90000"/>
              </a:lnSpc>
              <a:buClr>
                <a:srgbClr val="5F5F5F"/>
              </a:buClr>
              <a:buFont typeface="Wingdings" pitchFamily="2" charset="2"/>
              <a:buNone/>
              <a:defRPr/>
            </a:pPr>
            <a:endParaRPr lang="en-US" sz="2800" b="1" smtClean="0">
              <a:solidFill>
                <a:srgbClr val="5F5F5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6627" name="Picture 4" descr="PE02002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341438"/>
            <a:ext cx="2173288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50825" y="3933825"/>
            <a:ext cx="6629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8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Human Management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Change Management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User training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Work organization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411413" y="2565400"/>
            <a:ext cx="6629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8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Performance problems at Go-live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Tuning of Infrastructure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5F5F5F"/>
              </a:buClr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Integration of existing architecture</a:t>
            </a:r>
          </a:p>
        </p:txBody>
      </p:sp>
      <p:pic>
        <p:nvPicPr>
          <p:cNvPr id="26630" name="Picture 7" descr="PE01561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4437063"/>
            <a:ext cx="2844800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Strong specialist teams</a:t>
            </a:r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2133600" y="1219200"/>
            <a:ext cx="6629400" cy="17526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Clr>
                <a:srgbClr val="0F298F"/>
              </a:buClr>
              <a:buSzPct val="120000"/>
              <a:buFont typeface="Wingdings" pitchFamily="2" charset="2"/>
              <a:buNone/>
              <a:defRPr/>
            </a:pPr>
            <a:r>
              <a:rPr lang="en-U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2800" b="1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PM Team</a:t>
            </a:r>
          </a:p>
          <a:p>
            <a:pPr marL="977900" lvl="1" indent="-406400" eaLnBrk="1" hangingPunct="1">
              <a:lnSpc>
                <a:spcPct val="90000"/>
              </a:lnSpc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r>
              <a:rPr lang="en-US" sz="2400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Specialists</a:t>
            </a:r>
          </a:p>
          <a:p>
            <a:pPr marL="977900" lvl="1" indent="-406400" eaLnBrk="1" hangingPunct="1">
              <a:lnSpc>
                <a:spcPct val="90000"/>
              </a:lnSpc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r>
              <a:rPr lang="en-US" sz="2400" smtClean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Appropriate communication level</a:t>
            </a:r>
          </a:p>
          <a:p>
            <a:pPr marL="977900" lvl="1" indent="-406400" eaLnBrk="1" hangingPunct="1">
              <a:lnSpc>
                <a:spcPct val="90000"/>
              </a:lnSpc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endParaRPr lang="en-US" sz="4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1" hangingPunct="1">
              <a:defRPr/>
            </a:pPr>
            <a:endParaRPr lang="en-US" smtClean="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50825" y="4437063"/>
            <a:ext cx="7416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120000"/>
              <a:buFont typeface="Wingdings" pitchFamily="2" charset="2"/>
              <a:buNone/>
            </a:pPr>
            <a:r>
              <a:rPr lang="en-US" sz="28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Knowledge &amp; Change Management Team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60000"/>
              <a:buFont typeface="Wingdings" pitchFamily="2" charset="2"/>
              <a:buNone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Organizational aspects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60000"/>
              <a:buFont typeface="Wingdings" pitchFamily="2" charset="2"/>
              <a:buNone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Vertical company Improvement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124075" y="2708275"/>
            <a:ext cx="6629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120000"/>
              <a:buFont typeface="Wingdings" pitchFamily="2" charset="2"/>
              <a:buNone/>
              <a:defRPr/>
            </a:pPr>
            <a:r>
              <a:rPr lang="en-US" sz="32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28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Information Management Team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Document specialist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Ontology</a:t>
            </a:r>
          </a:p>
          <a:p>
            <a:pPr marL="977900" lvl="1" indent="-406400">
              <a:lnSpc>
                <a:spcPct val="90000"/>
              </a:lnSpc>
              <a:spcBef>
                <a:spcPct val="20000"/>
              </a:spcBef>
              <a:buClr>
                <a:srgbClr val="0F298F"/>
              </a:buClr>
              <a:buSzPct val="60000"/>
              <a:buFont typeface="Wingdings" pitchFamily="2" charset="2"/>
              <a:buNone/>
              <a:defRPr/>
            </a:pPr>
            <a:r>
              <a:rPr lang="en-US" sz="240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Solution statement definition</a:t>
            </a:r>
          </a:p>
        </p:txBody>
      </p:sp>
      <p:pic>
        <p:nvPicPr>
          <p:cNvPr id="28677" name="Picture 6" descr="PE0149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341438"/>
            <a:ext cx="8636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7" descr="PE01616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628775"/>
            <a:ext cx="216058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8" descr="BS02064_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5013325"/>
            <a:ext cx="14827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368300" y="76200"/>
            <a:ext cx="7804150" cy="1143000"/>
          </a:xfrm>
        </p:spPr>
        <p:txBody>
          <a:bodyPr/>
          <a:lstStyle/>
          <a:p>
            <a:pPr eaLnBrk="1" hangingPunct="1"/>
            <a:r>
              <a:rPr lang="en-US" sz="4000" smtClean="0"/>
              <a:t>What suits one client might not suit the next</a:t>
            </a:r>
          </a:p>
        </p:txBody>
      </p:sp>
      <p:pic>
        <p:nvPicPr>
          <p:cNvPr id="30722" name="Picture 3" descr="Auto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8700" y="2298700"/>
            <a:ext cx="7848600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BE" smtClean="0"/>
              <a:t>Methodology</a:t>
            </a:r>
            <a:endParaRPr lang="en-US" smtClean="0"/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z="4000" b="1" smtClean="0"/>
          </a:p>
          <a:p>
            <a:pPr eaLnBrk="1" hangingPunct="1"/>
            <a:endParaRPr lang="en-US" sz="4000" b="1" smtClean="0"/>
          </a:p>
          <a:p>
            <a:pPr algn="ctr" eaLnBrk="1" hangingPunct="1">
              <a:buFont typeface="Arial" charset="0"/>
              <a:buNone/>
            </a:pPr>
            <a:r>
              <a:rPr lang="en-US" sz="6000" b="1" smtClean="0"/>
              <a:t>Corporate leveraging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Corporate Information Governance</a:t>
            </a:r>
          </a:p>
        </p:txBody>
      </p:sp>
      <p:sp>
        <p:nvSpPr>
          <p:cNvPr id="34818" name="Rectangle 3"/>
          <p:cNvSpPr>
            <a:spLocks noChangeArrowheads="1"/>
          </p:cNvSpPr>
          <p:nvPr/>
        </p:nvSpPr>
        <p:spPr bwMode="auto">
          <a:xfrm>
            <a:off x="3708400" y="3357563"/>
            <a:ext cx="1728788" cy="576262"/>
          </a:xfrm>
          <a:prstGeom prst="rect">
            <a:avLst/>
          </a:prstGeom>
          <a:solidFill>
            <a:srgbClr val="ABD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/>
              <a:t>ECM Server</a:t>
            </a: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3563938" y="4292600"/>
            <a:ext cx="2447925" cy="2305050"/>
          </a:xfrm>
          <a:prstGeom prst="rect">
            <a:avLst/>
          </a:prstGeom>
          <a:solidFill>
            <a:srgbClr val="ABD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3563938" y="4292600"/>
            <a:ext cx="2376487" cy="336550"/>
          </a:xfrm>
          <a:prstGeom prst="rect">
            <a:avLst/>
          </a:prstGeom>
          <a:solidFill>
            <a:srgbClr val="ABD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/>
              <a:t>Coporate DataModels</a:t>
            </a:r>
          </a:p>
        </p:txBody>
      </p:sp>
      <p:sp>
        <p:nvSpPr>
          <p:cNvPr id="34821" name="Line 6"/>
          <p:cNvSpPr>
            <a:spLocks noChangeShapeType="1"/>
          </p:cNvSpPr>
          <p:nvPr/>
        </p:nvSpPr>
        <p:spPr bwMode="auto">
          <a:xfrm>
            <a:off x="4067175" y="4652963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2" name="Oval 7"/>
          <p:cNvSpPr>
            <a:spLocks noChangeArrowheads="1"/>
          </p:cNvSpPr>
          <p:nvPr/>
        </p:nvSpPr>
        <p:spPr bwMode="auto">
          <a:xfrm>
            <a:off x="6732588" y="4292600"/>
            <a:ext cx="2087562" cy="1800225"/>
          </a:xfrm>
          <a:prstGeom prst="ellipse">
            <a:avLst/>
          </a:prstGeom>
          <a:solidFill>
            <a:srgbClr val="C5C5C5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MainFrame</a:t>
            </a:r>
          </a:p>
          <a:p>
            <a:pPr algn="ctr"/>
            <a:r>
              <a:rPr lang="en-US" sz="2400"/>
              <a:t>Data</a:t>
            </a:r>
          </a:p>
        </p:txBody>
      </p:sp>
      <p:sp>
        <p:nvSpPr>
          <p:cNvPr id="34823" name="Line 8"/>
          <p:cNvSpPr>
            <a:spLocks noChangeShapeType="1"/>
          </p:cNvSpPr>
          <p:nvPr/>
        </p:nvSpPr>
        <p:spPr bwMode="auto">
          <a:xfrm>
            <a:off x="5435600" y="3573463"/>
            <a:ext cx="2160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4" name="Line 9"/>
          <p:cNvSpPr>
            <a:spLocks noChangeShapeType="1"/>
          </p:cNvSpPr>
          <p:nvPr/>
        </p:nvSpPr>
        <p:spPr bwMode="auto">
          <a:xfrm>
            <a:off x="7596188" y="3573463"/>
            <a:ext cx="0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4825" name="Line 10"/>
          <p:cNvSpPr>
            <a:spLocks noChangeShapeType="1"/>
          </p:cNvSpPr>
          <p:nvPr/>
        </p:nvSpPr>
        <p:spPr bwMode="auto">
          <a:xfrm flipV="1">
            <a:off x="7451725" y="371633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6" name="Line 11"/>
          <p:cNvSpPr>
            <a:spLocks noChangeShapeType="1"/>
          </p:cNvSpPr>
          <p:nvPr/>
        </p:nvSpPr>
        <p:spPr bwMode="auto">
          <a:xfrm flipH="1">
            <a:off x="5435600" y="3716338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45068" name="Group 12"/>
          <p:cNvGrpSpPr>
            <a:grpSpLocks/>
          </p:cNvGrpSpPr>
          <p:nvPr/>
        </p:nvGrpSpPr>
        <p:grpSpPr bwMode="auto">
          <a:xfrm>
            <a:off x="3563938" y="1700213"/>
            <a:ext cx="1728787" cy="4897437"/>
            <a:chOff x="2245" y="1071"/>
            <a:chExt cx="1089" cy="3085"/>
          </a:xfrm>
        </p:grpSpPr>
        <p:sp>
          <p:nvSpPr>
            <p:cNvPr id="34861" name="Rectangle 13"/>
            <p:cNvSpPr>
              <a:spLocks noChangeArrowheads="1"/>
            </p:cNvSpPr>
            <p:nvPr/>
          </p:nvSpPr>
          <p:spPr bwMode="auto">
            <a:xfrm>
              <a:off x="2245" y="1071"/>
              <a:ext cx="1089" cy="363"/>
            </a:xfrm>
            <a:prstGeom prst="rect">
              <a:avLst/>
            </a:prstGeom>
            <a:solidFill>
              <a:srgbClr val="5DC1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/>
                <a:t>Front Office</a:t>
              </a:r>
            </a:p>
          </p:txBody>
        </p:sp>
        <p:sp>
          <p:nvSpPr>
            <p:cNvPr id="34862" name="Rectangle 14"/>
            <p:cNvSpPr>
              <a:spLocks noChangeArrowheads="1"/>
            </p:cNvSpPr>
            <p:nvPr/>
          </p:nvSpPr>
          <p:spPr bwMode="auto">
            <a:xfrm>
              <a:off x="2245" y="2931"/>
              <a:ext cx="363" cy="1225"/>
            </a:xfrm>
            <a:prstGeom prst="rect">
              <a:avLst/>
            </a:prstGeom>
            <a:solidFill>
              <a:srgbClr val="5DC1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en-US"/>
                <a:t>Front Office</a:t>
              </a:r>
            </a:p>
          </p:txBody>
        </p:sp>
        <p:sp>
          <p:nvSpPr>
            <p:cNvPr id="34863" name="Line 15"/>
            <p:cNvSpPr>
              <a:spLocks noChangeShapeType="1"/>
            </p:cNvSpPr>
            <p:nvPr/>
          </p:nvSpPr>
          <p:spPr bwMode="auto">
            <a:xfrm>
              <a:off x="2699" y="1434"/>
              <a:ext cx="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4" name="Line 16"/>
            <p:cNvSpPr>
              <a:spLocks noChangeShapeType="1"/>
            </p:cNvSpPr>
            <p:nvPr/>
          </p:nvSpPr>
          <p:spPr bwMode="auto">
            <a:xfrm flipV="1">
              <a:off x="2789" y="1434"/>
              <a:ext cx="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5" name="Line 17"/>
            <p:cNvSpPr>
              <a:spLocks noChangeShapeType="1"/>
            </p:cNvSpPr>
            <p:nvPr/>
          </p:nvSpPr>
          <p:spPr bwMode="auto">
            <a:xfrm>
              <a:off x="2699" y="2478"/>
              <a:ext cx="0" cy="2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66" name="Line 18"/>
            <p:cNvSpPr>
              <a:spLocks noChangeShapeType="1"/>
            </p:cNvSpPr>
            <p:nvPr/>
          </p:nvSpPr>
          <p:spPr bwMode="auto">
            <a:xfrm flipV="1">
              <a:off x="3016" y="2478"/>
              <a:ext cx="0" cy="2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5075" name="Group 19"/>
          <p:cNvGrpSpPr>
            <a:grpSpLocks/>
          </p:cNvGrpSpPr>
          <p:nvPr/>
        </p:nvGrpSpPr>
        <p:grpSpPr bwMode="auto">
          <a:xfrm>
            <a:off x="179388" y="1700213"/>
            <a:ext cx="4537075" cy="4897437"/>
            <a:chOff x="113" y="1071"/>
            <a:chExt cx="2858" cy="3085"/>
          </a:xfrm>
        </p:grpSpPr>
        <p:grpSp>
          <p:nvGrpSpPr>
            <p:cNvPr id="34848" name="Group 20"/>
            <p:cNvGrpSpPr>
              <a:grpSpLocks/>
            </p:cNvGrpSpPr>
            <p:nvPr/>
          </p:nvGrpSpPr>
          <p:grpSpPr bwMode="auto">
            <a:xfrm>
              <a:off x="113" y="1071"/>
              <a:ext cx="2223" cy="2813"/>
              <a:chOff x="113" y="1071"/>
              <a:chExt cx="2223" cy="2813"/>
            </a:xfrm>
          </p:grpSpPr>
          <p:sp>
            <p:nvSpPr>
              <p:cNvPr id="34850" name="Oval 21"/>
              <p:cNvSpPr>
                <a:spLocks noChangeArrowheads="1"/>
              </p:cNvSpPr>
              <p:nvPr/>
            </p:nvSpPr>
            <p:spPr bwMode="auto">
              <a:xfrm>
                <a:off x="204" y="2750"/>
                <a:ext cx="1315" cy="1134"/>
              </a:xfrm>
              <a:prstGeom prst="ellipse">
                <a:avLst/>
              </a:prstGeom>
              <a:solidFill>
                <a:srgbClr val="C5C5C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2400"/>
                  <a:t>ERP</a:t>
                </a:r>
              </a:p>
            </p:txBody>
          </p:sp>
          <p:sp>
            <p:nvSpPr>
              <p:cNvPr id="34851" name="Rectangle 22"/>
              <p:cNvSpPr>
                <a:spLocks noChangeArrowheads="1"/>
              </p:cNvSpPr>
              <p:nvPr/>
            </p:nvSpPr>
            <p:spPr bwMode="auto">
              <a:xfrm>
                <a:off x="113" y="2115"/>
                <a:ext cx="771" cy="363"/>
              </a:xfrm>
              <a:prstGeom prst="rect">
                <a:avLst/>
              </a:prstGeom>
              <a:solidFill>
                <a:srgbClr val="C5C5C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1600" b="1"/>
                  <a:t>ERP LINK</a:t>
                </a:r>
              </a:p>
            </p:txBody>
          </p:sp>
          <p:sp>
            <p:nvSpPr>
              <p:cNvPr id="34852" name="Rectangle 23"/>
              <p:cNvSpPr>
                <a:spLocks noChangeArrowheads="1"/>
              </p:cNvSpPr>
              <p:nvPr/>
            </p:nvSpPr>
            <p:spPr bwMode="auto">
              <a:xfrm>
                <a:off x="884" y="2115"/>
                <a:ext cx="771" cy="363"/>
              </a:xfrm>
              <a:prstGeom prst="rect">
                <a:avLst/>
              </a:prstGeom>
              <a:solidFill>
                <a:srgbClr val="ABD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1600" b="1"/>
                  <a:t>CM for ERP</a:t>
                </a:r>
              </a:p>
            </p:txBody>
          </p:sp>
          <p:sp>
            <p:nvSpPr>
              <p:cNvPr id="34853" name="Rectangle 24"/>
              <p:cNvSpPr>
                <a:spLocks noChangeArrowheads="1"/>
              </p:cNvSpPr>
              <p:nvPr/>
            </p:nvSpPr>
            <p:spPr bwMode="auto">
              <a:xfrm>
                <a:off x="113" y="1752"/>
                <a:ext cx="771" cy="363"/>
              </a:xfrm>
              <a:prstGeom prst="rect">
                <a:avLst/>
              </a:prstGeom>
              <a:solidFill>
                <a:srgbClr val="C5C5C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1600" b="1"/>
                  <a:t>ERP GUI</a:t>
                </a:r>
              </a:p>
            </p:txBody>
          </p:sp>
          <p:sp>
            <p:nvSpPr>
              <p:cNvPr id="34854" name="Rectangle 25"/>
              <p:cNvSpPr>
                <a:spLocks noChangeArrowheads="1"/>
              </p:cNvSpPr>
              <p:nvPr/>
            </p:nvSpPr>
            <p:spPr bwMode="auto">
              <a:xfrm>
                <a:off x="158" y="1071"/>
                <a:ext cx="1089" cy="363"/>
              </a:xfrm>
              <a:prstGeom prst="rect">
                <a:avLst/>
              </a:prstGeom>
              <a:solidFill>
                <a:srgbClr val="60FC6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1600" b="1"/>
                  <a:t>Accounting</a:t>
                </a:r>
              </a:p>
            </p:txBody>
          </p:sp>
          <p:sp>
            <p:nvSpPr>
              <p:cNvPr id="34855" name="Line 26"/>
              <p:cNvSpPr>
                <a:spLocks noChangeShapeType="1"/>
              </p:cNvSpPr>
              <p:nvPr/>
            </p:nvSpPr>
            <p:spPr bwMode="auto">
              <a:xfrm>
                <a:off x="340" y="1434"/>
                <a:ext cx="0" cy="31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56" name="Line 27"/>
              <p:cNvSpPr>
                <a:spLocks noChangeShapeType="1"/>
              </p:cNvSpPr>
              <p:nvPr/>
            </p:nvSpPr>
            <p:spPr bwMode="auto">
              <a:xfrm flipV="1">
                <a:off x="521" y="1434"/>
                <a:ext cx="0" cy="31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57" name="Line 28"/>
              <p:cNvSpPr>
                <a:spLocks noChangeShapeType="1"/>
              </p:cNvSpPr>
              <p:nvPr/>
            </p:nvSpPr>
            <p:spPr bwMode="auto">
              <a:xfrm>
                <a:off x="657" y="2478"/>
                <a:ext cx="0" cy="2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58" name="Line 29"/>
              <p:cNvSpPr>
                <a:spLocks noChangeShapeType="1"/>
              </p:cNvSpPr>
              <p:nvPr/>
            </p:nvSpPr>
            <p:spPr bwMode="auto">
              <a:xfrm flipV="1">
                <a:off x="521" y="2478"/>
                <a:ext cx="0" cy="31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59" name="Line 30"/>
              <p:cNvSpPr>
                <a:spLocks noChangeShapeType="1"/>
              </p:cNvSpPr>
              <p:nvPr/>
            </p:nvSpPr>
            <p:spPr bwMode="auto">
              <a:xfrm>
                <a:off x="1655" y="2205"/>
                <a:ext cx="6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60" name="Line 31"/>
              <p:cNvSpPr>
                <a:spLocks noChangeShapeType="1"/>
              </p:cNvSpPr>
              <p:nvPr/>
            </p:nvSpPr>
            <p:spPr bwMode="auto">
              <a:xfrm flipH="1">
                <a:off x="1655" y="2341"/>
                <a:ext cx="6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4849" name="Rectangle 32"/>
            <p:cNvSpPr>
              <a:spLocks noChangeArrowheads="1"/>
            </p:cNvSpPr>
            <p:nvPr/>
          </p:nvSpPr>
          <p:spPr bwMode="auto">
            <a:xfrm>
              <a:off x="2608" y="2931"/>
              <a:ext cx="363" cy="1225"/>
            </a:xfrm>
            <a:prstGeom prst="rect">
              <a:avLst/>
            </a:prstGeom>
            <a:solidFill>
              <a:srgbClr val="60FC6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en-US"/>
                <a:t>Accounting</a:t>
              </a:r>
            </a:p>
          </p:txBody>
        </p:sp>
      </p:grpSp>
      <p:sp>
        <p:nvSpPr>
          <p:cNvPr id="45089" name="Line 33"/>
          <p:cNvSpPr>
            <a:spLocks noChangeShapeType="1"/>
          </p:cNvSpPr>
          <p:nvPr/>
        </p:nvSpPr>
        <p:spPr bwMode="auto">
          <a:xfrm flipH="1">
            <a:off x="4643438" y="2781300"/>
            <a:ext cx="151288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090" name="Line 34"/>
          <p:cNvSpPr>
            <a:spLocks noChangeShapeType="1"/>
          </p:cNvSpPr>
          <p:nvPr/>
        </p:nvSpPr>
        <p:spPr bwMode="auto">
          <a:xfrm>
            <a:off x="4643438" y="2781300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5091" name="Line 35"/>
          <p:cNvSpPr>
            <a:spLocks noChangeShapeType="1"/>
          </p:cNvSpPr>
          <p:nvPr/>
        </p:nvSpPr>
        <p:spPr bwMode="auto">
          <a:xfrm flipV="1">
            <a:off x="4787900" y="292417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092" name="Line 36"/>
          <p:cNvSpPr>
            <a:spLocks noChangeShapeType="1"/>
          </p:cNvSpPr>
          <p:nvPr/>
        </p:nvSpPr>
        <p:spPr bwMode="auto">
          <a:xfrm>
            <a:off x="4787900" y="2924175"/>
            <a:ext cx="1512888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5093" name="Group 37"/>
          <p:cNvGrpSpPr>
            <a:grpSpLocks/>
          </p:cNvGrpSpPr>
          <p:nvPr/>
        </p:nvGrpSpPr>
        <p:grpSpPr bwMode="auto">
          <a:xfrm>
            <a:off x="4716463" y="1700213"/>
            <a:ext cx="2232025" cy="4897437"/>
            <a:chOff x="2971" y="1071"/>
            <a:chExt cx="1406" cy="3085"/>
          </a:xfrm>
        </p:grpSpPr>
        <p:sp>
          <p:nvSpPr>
            <p:cNvPr id="34844" name="Rectangle 38"/>
            <p:cNvSpPr>
              <a:spLocks noChangeArrowheads="1"/>
            </p:cNvSpPr>
            <p:nvPr/>
          </p:nvSpPr>
          <p:spPr bwMode="auto">
            <a:xfrm>
              <a:off x="3606" y="1071"/>
              <a:ext cx="771" cy="363"/>
            </a:xfrm>
            <a:prstGeom prst="rect">
              <a:avLst/>
            </a:prstGeom>
            <a:solidFill>
              <a:srgbClr val="FF674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/>
                <a:t>Back Office</a:t>
              </a:r>
            </a:p>
          </p:txBody>
        </p:sp>
        <p:sp>
          <p:nvSpPr>
            <p:cNvPr id="34845" name="Line 39"/>
            <p:cNvSpPr>
              <a:spLocks noChangeShapeType="1"/>
            </p:cNvSpPr>
            <p:nvPr/>
          </p:nvSpPr>
          <p:spPr bwMode="auto">
            <a:xfrm>
              <a:off x="3878" y="1434"/>
              <a:ext cx="0" cy="3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46" name="Line 40"/>
            <p:cNvSpPr>
              <a:spLocks noChangeShapeType="1"/>
            </p:cNvSpPr>
            <p:nvPr/>
          </p:nvSpPr>
          <p:spPr bwMode="auto">
            <a:xfrm flipH="1" flipV="1">
              <a:off x="3969" y="1434"/>
              <a:ext cx="0" cy="4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47" name="Rectangle 41"/>
            <p:cNvSpPr>
              <a:spLocks noChangeArrowheads="1"/>
            </p:cNvSpPr>
            <p:nvPr/>
          </p:nvSpPr>
          <p:spPr bwMode="auto">
            <a:xfrm>
              <a:off x="2971" y="2931"/>
              <a:ext cx="363" cy="1225"/>
            </a:xfrm>
            <a:prstGeom prst="rect">
              <a:avLst/>
            </a:prstGeom>
            <a:solidFill>
              <a:srgbClr val="FF674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en-US"/>
                <a:t>Back Office</a:t>
              </a:r>
            </a:p>
          </p:txBody>
        </p:sp>
      </p:grpSp>
      <p:grpSp>
        <p:nvGrpSpPr>
          <p:cNvPr id="45098" name="Group 42"/>
          <p:cNvGrpSpPr>
            <a:grpSpLocks/>
          </p:cNvGrpSpPr>
          <p:nvPr/>
        </p:nvGrpSpPr>
        <p:grpSpPr bwMode="auto">
          <a:xfrm>
            <a:off x="5148263" y="1700213"/>
            <a:ext cx="3673475" cy="4897437"/>
            <a:chOff x="3243" y="1071"/>
            <a:chExt cx="2314" cy="3085"/>
          </a:xfrm>
        </p:grpSpPr>
        <p:sp>
          <p:nvSpPr>
            <p:cNvPr id="34835" name="Rectangle 43"/>
            <p:cNvSpPr>
              <a:spLocks noChangeArrowheads="1"/>
            </p:cNvSpPr>
            <p:nvPr/>
          </p:nvSpPr>
          <p:spPr bwMode="auto">
            <a:xfrm>
              <a:off x="4468" y="1071"/>
              <a:ext cx="1089" cy="363"/>
            </a:xfrm>
            <a:prstGeom prst="rect">
              <a:avLst/>
            </a:prstGeom>
            <a:solidFill>
              <a:srgbClr val="E9F36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 b="1"/>
                <a:t>Legal</a:t>
              </a:r>
            </a:p>
          </p:txBody>
        </p:sp>
        <p:grpSp>
          <p:nvGrpSpPr>
            <p:cNvPr id="34836" name="Group 44"/>
            <p:cNvGrpSpPr>
              <a:grpSpLocks/>
            </p:cNvGrpSpPr>
            <p:nvPr/>
          </p:nvGrpSpPr>
          <p:grpSpPr bwMode="auto">
            <a:xfrm>
              <a:off x="3243" y="1434"/>
              <a:ext cx="1497" cy="2722"/>
              <a:chOff x="3243" y="1434"/>
              <a:chExt cx="1497" cy="2722"/>
            </a:xfrm>
          </p:grpSpPr>
          <p:sp>
            <p:nvSpPr>
              <p:cNvPr id="34837" name="Rectangle 45"/>
              <p:cNvSpPr>
                <a:spLocks noChangeArrowheads="1"/>
              </p:cNvSpPr>
              <p:nvPr/>
            </p:nvSpPr>
            <p:spPr bwMode="auto">
              <a:xfrm>
                <a:off x="3334" y="2931"/>
                <a:ext cx="363" cy="1225"/>
              </a:xfrm>
              <a:prstGeom prst="rect">
                <a:avLst/>
              </a:prstGeom>
              <a:solidFill>
                <a:srgbClr val="E9F36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algn="ctr"/>
                <a:r>
                  <a:rPr lang="en-US"/>
                  <a:t>Legal</a:t>
                </a:r>
              </a:p>
            </p:txBody>
          </p:sp>
          <p:sp>
            <p:nvSpPr>
              <p:cNvPr id="34838" name="Line 46"/>
              <p:cNvSpPr>
                <a:spLocks noChangeShapeType="1"/>
              </p:cNvSpPr>
              <p:nvPr/>
            </p:nvSpPr>
            <p:spPr bwMode="auto">
              <a:xfrm>
                <a:off x="4649" y="1434"/>
                <a:ext cx="0" cy="49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39" name="Line 47"/>
              <p:cNvSpPr>
                <a:spLocks noChangeShapeType="1"/>
              </p:cNvSpPr>
              <p:nvPr/>
            </p:nvSpPr>
            <p:spPr bwMode="auto">
              <a:xfrm flipH="1">
                <a:off x="3243" y="1933"/>
                <a:ext cx="140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40" name="Line 48"/>
              <p:cNvSpPr>
                <a:spLocks noChangeShapeType="1"/>
              </p:cNvSpPr>
              <p:nvPr/>
            </p:nvSpPr>
            <p:spPr bwMode="auto">
              <a:xfrm>
                <a:off x="3243" y="1933"/>
                <a:ext cx="0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41" name="Line 49"/>
              <p:cNvSpPr>
                <a:spLocks noChangeShapeType="1"/>
              </p:cNvSpPr>
              <p:nvPr/>
            </p:nvSpPr>
            <p:spPr bwMode="auto">
              <a:xfrm flipV="1">
                <a:off x="3334" y="2023"/>
                <a:ext cx="0" cy="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42" name="Line 50"/>
              <p:cNvSpPr>
                <a:spLocks noChangeShapeType="1"/>
              </p:cNvSpPr>
              <p:nvPr/>
            </p:nvSpPr>
            <p:spPr bwMode="auto">
              <a:xfrm>
                <a:off x="3334" y="2024"/>
                <a:ext cx="140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43" name="Line 51"/>
              <p:cNvSpPr>
                <a:spLocks noChangeShapeType="1"/>
              </p:cNvSpPr>
              <p:nvPr/>
            </p:nvSpPr>
            <p:spPr bwMode="auto">
              <a:xfrm flipV="1">
                <a:off x="4740" y="1434"/>
                <a:ext cx="0" cy="5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5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5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5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5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9" grpId="0" animBg="1"/>
      <p:bldP spid="45090" grpId="0" animBg="1"/>
      <p:bldP spid="45091" grpId="0" animBg="1"/>
      <p:bldP spid="4509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type="title"/>
          </p:nvPr>
        </p:nvSpPr>
        <p:spPr>
          <a:xfrm>
            <a:off x="827088" y="333375"/>
            <a:ext cx="7283450" cy="581025"/>
          </a:xfrm>
        </p:spPr>
        <p:txBody>
          <a:bodyPr/>
          <a:lstStyle/>
          <a:p>
            <a:pPr eaLnBrk="1" hangingPunct="1"/>
            <a:r>
              <a:rPr lang="en-US" smtClean="0"/>
              <a:t>Corporate Information Governance</a:t>
            </a: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835150" y="1484313"/>
            <a:ext cx="6408738" cy="576262"/>
          </a:xfrm>
          <a:prstGeom prst="rect">
            <a:avLst/>
          </a:prstGeom>
          <a:solidFill>
            <a:srgbClr val="2DAFFF"/>
          </a:soli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2DAFFF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PORTAIL DOCUMENTAIRE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 rot="10800000">
            <a:off x="1116013" y="2133600"/>
            <a:ext cx="647700" cy="3311525"/>
          </a:xfrm>
          <a:prstGeom prst="rect">
            <a:avLst/>
          </a:prstGeom>
          <a:solidFill>
            <a:srgbClr val="2DAFFF"/>
          </a:solidFill>
          <a:ln w="9525">
            <a:miter lim="800000"/>
            <a:headEnd/>
            <a:tailEnd/>
          </a:ln>
          <a:scene3d>
            <a:camera prst="legacyPerspectiveFront">
              <a:rot lat="1500000" lon="20099998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rgbClr val="2DAFFF"/>
            </a:extrusionClr>
          </a:sp3d>
        </p:spPr>
        <p:txBody>
          <a:bodyPr vert="eaVert" wrap="none" anchor="ctr">
            <a:flatTx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INTRANET/EXTRANET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36868" name="Line 5"/>
          <p:cNvSpPr>
            <a:spLocks noChangeShapeType="1"/>
          </p:cNvSpPr>
          <p:nvPr/>
        </p:nvSpPr>
        <p:spPr bwMode="auto">
          <a:xfrm>
            <a:off x="1763713" y="2708275"/>
            <a:ext cx="6624637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9" name="Line 6"/>
          <p:cNvSpPr>
            <a:spLocks noChangeShapeType="1"/>
          </p:cNvSpPr>
          <p:nvPr/>
        </p:nvSpPr>
        <p:spPr bwMode="auto">
          <a:xfrm>
            <a:off x="1763713" y="3789363"/>
            <a:ext cx="6624637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250825" y="2276475"/>
            <a:ext cx="649288" cy="2451100"/>
            <a:chOff x="158" y="1434"/>
            <a:chExt cx="409" cy="1544"/>
          </a:xfrm>
        </p:grpSpPr>
        <p:sp>
          <p:nvSpPr>
            <p:cNvPr id="36931" name="AutoShape 8"/>
            <p:cNvSpPr>
              <a:spLocks noChangeArrowheads="1"/>
            </p:cNvSpPr>
            <p:nvPr/>
          </p:nvSpPr>
          <p:spPr bwMode="auto">
            <a:xfrm>
              <a:off x="158" y="1434"/>
              <a:ext cx="409" cy="272"/>
            </a:xfrm>
            <a:prstGeom prst="rightArrow">
              <a:avLst>
                <a:gd name="adj1" fmla="val 50000"/>
                <a:gd name="adj2" fmla="val 37592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932" name="AutoShape 9"/>
            <p:cNvSpPr>
              <a:spLocks noChangeArrowheads="1"/>
            </p:cNvSpPr>
            <p:nvPr/>
          </p:nvSpPr>
          <p:spPr bwMode="auto">
            <a:xfrm>
              <a:off x="158" y="1752"/>
              <a:ext cx="409" cy="272"/>
            </a:xfrm>
            <a:prstGeom prst="rightArrow">
              <a:avLst>
                <a:gd name="adj1" fmla="val 50000"/>
                <a:gd name="adj2" fmla="val 37592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933" name="AutoShape 10"/>
            <p:cNvSpPr>
              <a:spLocks noChangeArrowheads="1"/>
            </p:cNvSpPr>
            <p:nvPr/>
          </p:nvSpPr>
          <p:spPr bwMode="auto">
            <a:xfrm>
              <a:off x="158" y="2070"/>
              <a:ext cx="409" cy="272"/>
            </a:xfrm>
            <a:prstGeom prst="rightArrow">
              <a:avLst>
                <a:gd name="adj1" fmla="val 50000"/>
                <a:gd name="adj2" fmla="val 37592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934" name="AutoShape 11"/>
            <p:cNvSpPr>
              <a:spLocks noChangeArrowheads="1"/>
            </p:cNvSpPr>
            <p:nvPr/>
          </p:nvSpPr>
          <p:spPr bwMode="auto">
            <a:xfrm>
              <a:off x="158" y="2388"/>
              <a:ext cx="409" cy="272"/>
            </a:xfrm>
            <a:prstGeom prst="rightArrow">
              <a:avLst>
                <a:gd name="adj1" fmla="val 50000"/>
                <a:gd name="adj2" fmla="val 37592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935" name="AutoShape 12"/>
            <p:cNvSpPr>
              <a:spLocks noChangeArrowheads="1"/>
            </p:cNvSpPr>
            <p:nvPr/>
          </p:nvSpPr>
          <p:spPr bwMode="auto">
            <a:xfrm>
              <a:off x="158" y="2706"/>
              <a:ext cx="409" cy="272"/>
            </a:xfrm>
            <a:prstGeom prst="rightArrow">
              <a:avLst>
                <a:gd name="adj1" fmla="val 50000"/>
                <a:gd name="adj2" fmla="val 37592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7117" name="Group 13"/>
          <p:cNvGrpSpPr>
            <a:grpSpLocks/>
          </p:cNvGrpSpPr>
          <p:nvPr/>
        </p:nvGrpSpPr>
        <p:grpSpPr bwMode="auto">
          <a:xfrm>
            <a:off x="2627313" y="908050"/>
            <a:ext cx="4975225" cy="504825"/>
            <a:chOff x="1655" y="572"/>
            <a:chExt cx="3134" cy="318"/>
          </a:xfrm>
        </p:grpSpPr>
        <p:sp>
          <p:nvSpPr>
            <p:cNvPr id="36921" name="AutoShape 14"/>
            <p:cNvSpPr>
              <a:spLocks noChangeArrowheads="1"/>
            </p:cNvSpPr>
            <p:nvPr/>
          </p:nvSpPr>
          <p:spPr bwMode="auto">
            <a:xfrm>
              <a:off x="1655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2" name="AutoShape 15"/>
            <p:cNvSpPr>
              <a:spLocks noChangeArrowheads="1"/>
            </p:cNvSpPr>
            <p:nvPr/>
          </p:nvSpPr>
          <p:spPr bwMode="auto">
            <a:xfrm>
              <a:off x="1973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3" name="AutoShape 16"/>
            <p:cNvSpPr>
              <a:spLocks noChangeArrowheads="1"/>
            </p:cNvSpPr>
            <p:nvPr/>
          </p:nvSpPr>
          <p:spPr bwMode="auto">
            <a:xfrm>
              <a:off x="2291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4" name="AutoShape 17"/>
            <p:cNvSpPr>
              <a:spLocks noChangeArrowheads="1"/>
            </p:cNvSpPr>
            <p:nvPr/>
          </p:nvSpPr>
          <p:spPr bwMode="auto">
            <a:xfrm>
              <a:off x="2609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5" name="AutoShape 18"/>
            <p:cNvSpPr>
              <a:spLocks noChangeArrowheads="1"/>
            </p:cNvSpPr>
            <p:nvPr/>
          </p:nvSpPr>
          <p:spPr bwMode="auto">
            <a:xfrm>
              <a:off x="2927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6" name="AutoShape 19"/>
            <p:cNvSpPr>
              <a:spLocks noChangeArrowheads="1"/>
            </p:cNvSpPr>
            <p:nvPr/>
          </p:nvSpPr>
          <p:spPr bwMode="auto">
            <a:xfrm>
              <a:off x="3245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7" name="AutoShape 20"/>
            <p:cNvSpPr>
              <a:spLocks noChangeArrowheads="1"/>
            </p:cNvSpPr>
            <p:nvPr/>
          </p:nvSpPr>
          <p:spPr bwMode="auto">
            <a:xfrm>
              <a:off x="3563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8" name="AutoShape 21"/>
            <p:cNvSpPr>
              <a:spLocks noChangeArrowheads="1"/>
            </p:cNvSpPr>
            <p:nvPr/>
          </p:nvSpPr>
          <p:spPr bwMode="auto">
            <a:xfrm>
              <a:off x="3881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29" name="AutoShape 22"/>
            <p:cNvSpPr>
              <a:spLocks noChangeArrowheads="1"/>
            </p:cNvSpPr>
            <p:nvPr/>
          </p:nvSpPr>
          <p:spPr bwMode="auto">
            <a:xfrm>
              <a:off x="4199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6930" name="AutoShape 23"/>
            <p:cNvSpPr>
              <a:spLocks noChangeArrowheads="1"/>
            </p:cNvSpPr>
            <p:nvPr/>
          </p:nvSpPr>
          <p:spPr bwMode="auto">
            <a:xfrm>
              <a:off x="4517" y="572"/>
              <a:ext cx="272" cy="318"/>
            </a:xfrm>
            <a:prstGeom prst="downArrow">
              <a:avLst>
                <a:gd name="adj1" fmla="val 50000"/>
                <a:gd name="adj2" fmla="val 29228"/>
              </a:avLst>
            </a:prstGeom>
            <a:solidFill>
              <a:srgbClr val="FFB13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</p:grpSp>
      <p:grpSp>
        <p:nvGrpSpPr>
          <p:cNvPr id="36872" name="Group 24"/>
          <p:cNvGrpSpPr>
            <a:grpSpLocks/>
          </p:cNvGrpSpPr>
          <p:nvPr/>
        </p:nvGrpSpPr>
        <p:grpSpPr bwMode="auto">
          <a:xfrm>
            <a:off x="1979613" y="2205038"/>
            <a:ext cx="6626225" cy="3960812"/>
            <a:chOff x="113" y="1071"/>
            <a:chExt cx="5444" cy="3085"/>
          </a:xfrm>
        </p:grpSpPr>
        <p:sp>
          <p:nvSpPr>
            <p:cNvPr id="36874" name="Rectangle 25"/>
            <p:cNvSpPr>
              <a:spLocks noChangeArrowheads="1"/>
            </p:cNvSpPr>
            <p:nvPr/>
          </p:nvSpPr>
          <p:spPr bwMode="auto">
            <a:xfrm>
              <a:off x="2245" y="1071"/>
              <a:ext cx="1089" cy="363"/>
            </a:xfrm>
            <a:prstGeom prst="rect">
              <a:avLst/>
            </a:prstGeom>
            <a:solidFill>
              <a:srgbClr val="5DC1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200" b="1"/>
                <a:t>Front Office</a:t>
              </a:r>
            </a:p>
          </p:txBody>
        </p:sp>
        <p:sp>
          <p:nvSpPr>
            <p:cNvPr id="36875" name="Rectangle 26"/>
            <p:cNvSpPr>
              <a:spLocks noChangeArrowheads="1"/>
            </p:cNvSpPr>
            <p:nvPr/>
          </p:nvSpPr>
          <p:spPr bwMode="auto">
            <a:xfrm>
              <a:off x="2336" y="2115"/>
              <a:ext cx="1089" cy="363"/>
            </a:xfrm>
            <a:prstGeom prst="rect">
              <a:avLst/>
            </a:prstGeom>
            <a:solidFill>
              <a:srgbClr val="ABD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200" b="1"/>
                <a:t>ECM Server</a:t>
              </a:r>
            </a:p>
          </p:txBody>
        </p:sp>
        <p:sp>
          <p:nvSpPr>
            <p:cNvPr id="36876" name="Rectangle 27"/>
            <p:cNvSpPr>
              <a:spLocks noChangeArrowheads="1"/>
            </p:cNvSpPr>
            <p:nvPr/>
          </p:nvSpPr>
          <p:spPr bwMode="auto">
            <a:xfrm>
              <a:off x="2245" y="2704"/>
              <a:ext cx="1542" cy="1452"/>
            </a:xfrm>
            <a:prstGeom prst="rect">
              <a:avLst/>
            </a:prstGeom>
            <a:solidFill>
              <a:srgbClr val="ABD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400"/>
            </a:p>
          </p:txBody>
        </p:sp>
        <p:sp>
          <p:nvSpPr>
            <p:cNvPr id="36877" name="Rectangle 28"/>
            <p:cNvSpPr>
              <a:spLocks noChangeArrowheads="1"/>
            </p:cNvSpPr>
            <p:nvPr/>
          </p:nvSpPr>
          <p:spPr bwMode="auto">
            <a:xfrm>
              <a:off x="2245" y="2704"/>
              <a:ext cx="1496" cy="214"/>
            </a:xfrm>
            <a:prstGeom prst="rect">
              <a:avLst/>
            </a:prstGeom>
            <a:solidFill>
              <a:srgbClr val="ABD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200" b="1"/>
                <a:t>Coporate DataModels</a:t>
              </a:r>
            </a:p>
          </p:txBody>
        </p:sp>
        <p:sp>
          <p:nvSpPr>
            <p:cNvPr id="36878" name="Line 29"/>
            <p:cNvSpPr>
              <a:spLocks noChangeShapeType="1"/>
            </p:cNvSpPr>
            <p:nvPr/>
          </p:nvSpPr>
          <p:spPr bwMode="auto">
            <a:xfrm>
              <a:off x="2562" y="2931"/>
              <a:ext cx="12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79" name="Rectangle 30"/>
            <p:cNvSpPr>
              <a:spLocks noChangeArrowheads="1"/>
            </p:cNvSpPr>
            <p:nvPr/>
          </p:nvSpPr>
          <p:spPr bwMode="auto">
            <a:xfrm>
              <a:off x="2245" y="2931"/>
              <a:ext cx="363" cy="1225"/>
            </a:xfrm>
            <a:prstGeom prst="rect">
              <a:avLst/>
            </a:prstGeom>
            <a:solidFill>
              <a:srgbClr val="5DC1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en-US" sz="1400"/>
                <a:t>Front Office</a:t>
              </a:r>
            </a:p>
          </p:txBody>
        </p:sp>
        <p:sp>
          <p:nvSpPr>
            <p:cNvPr id="36880" name="Oval 31"/>
            <p:cNvSpPr>
              <a:spLocks noChangeArrowheads="1"/>
            </p:cNvSpPr>
            <p:nvPr/>
          </p:nvSpPr>
          <p:spPr bwMode="auto">
            <a:xfrm>
              <a:off x="4241" y="2704"/>
              <a:ext cx="1315" cy="1134"/>
            </a:xfrm>
            <a:prstGeom prst="ellipse">
              <a:avLst/>
            </a:prstGeom>
            <a:solidFill>
              <a:srgbClr val="C5C5C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/>
                <a:t>MainFrame</a:t>
              </a:r>
            </a:p>
            <a:p>
              <a:pPr algn="ctr"/>
              <a:r>
                <a:rPr lang="en-US"/>
                <a:t>Data</a:t>
              </a:r>
            </a:p>
          </p:txBody>
        </p:sp>
        <p:sp>
          <p:nvSpPr>
            <p:cNvPr id="36881" name="Line 32"/>
            <p:cNvSpPr>
              <a:spLocks noChangeShapeType="1"/>
            </p:cNvSpPr>
            <p:nvPr/>
          </p:nvSpPr>
          <p:spPr bwMode="auto">
            <a:xfrm>
              <a:off x="2699" y="1434"/>
              <a:ext cx="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2" name="Line 33"/>
            <p:cNvSpPr>
              <a:spLocks noChangeShapeType="1"/>
            </p:cNvSpPr>
            <p:nvPr/>
          </p:nvSpPr>
          <p:spPr bwMode="auto">
            <a:xfrm flipV="1">
              <a:off x="2789" y="1434"/>
              <a:ext cx="0" cy="6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3" name="Line 34"/>
            <p:cNvSpPr>
              <a:spLocks noChangeShapeType="1"/>
            </p:cNvSpPr>
            <p:nvPr/>
          </p:nvSpPr>
          <p:spPr bwMode="auto">
            <a:xfrm>
              <a:off x="3424" y="2251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4" name="Line 35"/>
            <p:cNvSpPr>
              <a:spLocks noChangeShapeType="1"/>
            </p:cNvSpPr>
            <p:nvPr/>
          </p:nvSpPr>
          <p:spPr bwMode="auto">
            <a:xfrm>
              <a:off x="4785" y="2251"/>
              <a:ext cx="0" cy="45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5" name="Line 36"/>
            <p:cNvSpPr>
              <a:spLocks noChangeShapeType="1"/>
            </p:cNvSpPr>
            <p:nvPr/>
          </p:nvSpPr>
          <p:spPr bwMode="auto">
            <a:xfrm flipV="1">
              <a:off x="4694" y="2341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6" name="Line 37"/>
            <p:cNvSpPr>
              <a:spLocks noChangeShapeType="1"/>
            </p:cNvSpPr>
            <p:nvPr/>
          </p:nvSpPr>
          <p:spPr bwMode="auto">
            <a:xfrm flipH="1">
              <a:off x="3424" y="2341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7" name="Line 38"/>
            <p:cNvSpPr>
              <a:spLocks noChangeShapeType="1"/>
            </p:cNvSpPr>
            <p:nvPr/>
          </p:nvSpPr>
          <p:spPr bwMode="auto">
            <a:xfrm>
              <a:off x="2699" y="2478"/>
              <a:ext cx="0" cy="2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88" name="Line 39"/>
            <p:cNvSpPr>
              <a:spLocks noChangeShapeType="1"/>
            </p:cNvSpPr>
            <p:nvPr/>
          </p:nvSpPr>
          <p:spPr bwMode="auto">
            <a:xfrm flipV="1">
              <a:off x="3016" y="2478"/>
              <a:ext cx="0" cy="2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36889" name="Group 40"/>
            <p:cNvGrpSpPr>
              <a:grpSpLocks/>
            </p:cNvGrpSpPr>
            <p:nvPr/>
          </p:nvGrpSpPr>
          <p:grpSpPr bwMode="auto">
            <a:xfrm>
              <a:off x="113" y="1071"/>
              <a:ext cx="2858" cy="3085"/>
              <a:chOff x="113" y="1071"/>
              <a:chExt cx="2858" cy="3085"/>
            </a:xfrm>
          </p:grpSpPr>
          <p:grpSp>
            <p:nvGrpSpPr>
              <p:cNvPr id="36908" name="Group 41"/>
              <p:cNvGrpSpPr>
                <a:grpSpLocks/>
              </p:cNvGrpSpPr>
              <p:nvPr/>
            </p:nvGrpSpPr>
            <p:grpSpPr bwMode="auto">
              <a:xfrm>
                <a:off x="113" y="1071"/>
                <a:ext cx="2223" cy="2813"/>
                <a:chOff x="113" y="1071"/>
                <a:chExt cx="2223" cy="2813"/>
              </a:xfrm>
            </p:grpSpPr>
            <p:sp>
              <p:nvSpPr>
                <p:cNvPr id="36910" name="Oval 42"/>
                <p:cNvSpPr>
                  <a:spLocks noChangeArrowheads="1"/>
                </p:cNvSpPr>
                <p:nvPr/>
              </p:nvSpPr>
              <p:spPr bwMode="auto">
                <a:xfrm>
                  <a:off x="204" y="2750"/>
                  <a:ext cx="1315" cy="1134"/>
                </a:xfrm>
                <a:prstGeom prst="ellipse">
                  <a:avLst/>
                </a:prstGeom>
                <a:solidFill>
                  <a:srgbClr val="C5C5C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/>
                    <a:t>ERP</a:t>
                  </a:r>
                </a:p>
              </p:txBody>
            </p:sp>
            <p:sp>
              <p:nvSpPr>
                <p:cNvPr id="3691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3" y="2115"/>
                  <a:ext cx="771" cy="363"/>
                </a:xfrm>
                <a:prstGeom prst="rect">
                  <a:avLst/>
                </a:prstGeom>
                <a:solidFill>
                  <a:srgbClr val="C5C5C5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sz="1200" b="1"/>
                    <a:t>ERP LINK</a:t>
                  </a:r>
                </a:p>
              </p:txBody>
            </p:sp>
            <p:sp>
              <p:nvSpPr>
                <p:cNvPr id="36912" name="Rectangle 44"/>
                <p:cNvSpPr>
                  <a:spLocks noChangeArrowheads="1"/>
                </p:cNvSpPr>
                <p:nvPr/>
              </p:nvSpPr>
              <p:spPr bwMode="auto">
                <a:xfrm>
                  <a:off x="884" y="2115"/>
                  <a:ext cx="771" cy="363"/>
                </a:xfrm>
                <a:prstGeom prst="rect">
                  <a:avLst/>
                </a:prstGeom>
                <a:solidFill>
                  <a:srgbClr val="ABDF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sz="1200" b="1"/>
                    <a:t>CM for ERP</a:t>
                  </a:r>
                </a:p>
              </p:txBody>
            </p:sp>
            <p:sp>
              <p:nvSpPr>
                <p:cNvPr id="36913" name="Rectangle 45"/>
                <p:cNvSpPr>
                  <a:spLocks noChangeArrowheads="1"/>
                </p:cNvSpPr>
                <p:nvPr/>
              </p:nvSpPr>
              <p:spPr bwMode="auto">
                <a:xfrm>
                  <a:off x="113" y="1752"/>
                  <a:ext cx="771" cy="363"/>
                </a:xfrm>
                <a:prstGeom prst="rect">
                  <a:avLst/>
                </a:prstGeom>
                <a:solidFill>
                  <a:srgbClr val="C5C5C5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sz="1200" b="1"/>
                    <a:t>ERP GUI</a:t>
                  </a:r>
                </a:p>
              </p:txBody>
            </p:sp>
            <p:sp>
              <p:nvSpPr>
                <p:cNvPr id="36914" name="Rectangle 46"/>
                <p:cNvSpPr>
                  <a:spLocks noChangeArrowheads="1"/>
                </p:cNvSpPr>
                <p:nvPr/>
              </p:nvSpPr>
              <p:spPr bwMode="auto">
                <a:xfrm>
                  <a:off x="158" y="1071"/>
                  <a:ext cx="1089" cy="363"/>
                </a:xfrm>
                <a:prstGeom prst="rect">
                  <a:avLst/>
                </a:prstGeom>
                <a:solidFill>
                  <a:srgbClr val="60FC6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en-US" sz="1200" b="1"/>
                    <a:t>Accounting</a:t>
                  </a:r>
                </a:p>
              </p:txBody>
            </p:sp>
            <p:sp>
              <p:nvSpPr>
                <p:cNvPr id="36915" name="Line 47"/>
                <p:cNvSpPr>
                  <a:spLocks noChangeShapeType="1"/>
                </p:cNvSpPr>
                <p:nvPr/>
              </p:nvSpPr>
              <p:spPr bwMode="auto">
                <a:xfrm>
                  <a:off x="340" y="1434"/>
                  <a:ext cx="0" cy="31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16" name="Line 48"/>
                <p:cNvSpPr>
                  <a:spLocks noChangeShapeType="1"/>
                </p:cNvSpPr>
                <p:nvPr/>
              </p:nvSpPr>
              <p:spPr bwMode="auto">
                <a:xfrm flipV="1">
                  <a:off x="521" y="1434"/>
                  <a:ext cx="0" cy="31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17" name="Line 49"/>
                <p:cNvSpPr>
                  <a:spLocks noChangeShapeType="1"/>
                </p:cNvSpPr>
                <p:nvPr/>
              </p:nvSpPr>
              <p:spPr bwMode="auto">
                <a:xfrm>
                  <a:off x="657" y="2478"/>
                  <a:ext cx="0" cy="2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18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521" y="2478"/>
                  <a:ext cx="0" cy="31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19" name="Line 51"/>
                <p:cNvSpPr>
                  <a:spLocks noChangeShapeType="1"/>
                </p:cNvSpPr>
                <p:nvPr/>
              </p:nvSpPr>
              <p:spPr bwMode="auto">
                <a:xfrm>
                  <a:off x="1655" y="2205"/>
                  <a:ext cx="68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20" name="Line 52"/>
                <p:cNvSpPr>
                  <a:spLocks noChangeShapeType="1"/>
                </p:cNvSpPr>
                <p:nvPr/>
              </p:nvSpPr>
              <p:spPr bwMode="auto">
                <a:xfrm flipH="1">
                  <a:off x="1655" y="2341"/>
                  <a:ext cx="68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6909" name="Rectangle 53"/>
              <p:cNvSpPr>
                <a:spLocks noChangeArrowheads="1"/>
              </p:cNvSpPr>
              <p:nvPr/>
            </p:nvSpPr>
            <p:spPr bwMode="auto">
              <a:xfrm>
                <a:off x="2608" y="2931"/>
                <a:ext cx="363" cy="1225"/>
              </a:xfrm>
              <a:prstGeom prst="rect">
                <a:avLst/>
              </a:prstGeom>
              <a:solidFill>
                <a:srgbClr val="60FC6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algn="ctr"/>
                <a:r>
                  <a:rPr lang="en-US" sz="1400"/>
                  <a:t>Accounting</a:t>
                </a:r>
              </a:p>
            </p:txBody>
          </p:sp>
        </p:grpSp>
        <p:sp>
          <p:nvSpPr>
            <p:cNvPr id="36890" name="Rectangle 54"/>
            <p:cNvSpPr>
              <a:spLocks noChangeArrowheads="1"/>
            </p:cNvSpPr>
            <p:nvPr/>
          </p:nvSpPr>
          <p:spPr bwMode="auto">
            <a:xfrm>
              <a:off x="3606" y="1071"/>
              <a:ext cx="771" cy="363"/>
            </a:xfrm>
            <a:prstGeom prst="rect">
              <a:avLst/>
            </a:prstGeom>
            <a:solidFill>
              <a:srgbClr val="FF674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200" b="1"/>
                <a:t>Back Office</a:t>
              </a:r>
            </a:p>
          </p:txBody>
        </p:sp>
        <p:sp>
          <p:nvSpPr>
            <p:cNvPr id="36891" name="Line 55"/>
            <p:cNvSpPr>
              <a:spLocks noChangeShapeType="1"/>
            </p:cNvSpPr>
            <p:nvPr/>
          </p:nvSpPr>
          <p:spPr bwMode="auto">
            <a:xfrm>
              <a:off x="3878" y="1434"/>
              <a:ext cx="0" cy="3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2" name="Line 56"/>
            <p:cNvSpPr>
              <a:spLocks noChangeShapeType="1"/>
            </p:cNvSpPr>
            <p:nvPr/>
          </p:nvSpPr>
          <p:spPr bwMode="auto">
            <a:xfrm flipH="1">
              <a:off x="2925" y="1752"/>
              <a:ext cx="953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3" name="Line 57"/>
            <p:cNvSpPr>
              <a:spLocks noChangeShapeType="1"/>
            </p:cNvSpPr>
            <p:nvPr/>
          </p:nvSpPr>
          <p:spPr bwMode="auto">
            <a:xfrm>
              <a:off x="2925" y="1752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4" name="Line 58"/>
            <p:cNvSpPr>
              <a:spLocks noChangeShapeType="1"/>
            </p:cNvSpPr>
            <p:nvPr/>
          </p:nvSpPr>
          <p:spPr bwMode="auto">
            <a:xfrm flipV="1">
              <a:off x="3016" y="1842"/>
              <a:ext cx="0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5" name="Line 59"/>
            <p:cNvSpPr>
              <a:spLocks noChangeShapeType="1"/>
            </p:cNvSpPr>
            <p:nvPr/>
          </p:nvSpPr>
          <p:spPr bwMode="auto">
            <a:xfrm>
              <a:off x="3016" y="1842"/>
              <a:ext cx="953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6" name="Line 60"/>
            <p:cNvSpPr>
              <a:spLocks noChangeShapeType="1"/>
            </p:cNvSpPr>
            <p:nvPr/>
          </p:nvSpPr>
          <p:spPr bwMode="auto">
            <a:xfrm flipH="1" flipV="1">
              <a:off x="3969" y="1434"/>
              <a:ext cx="0" cy="4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97" name="Rectangle 61"/>
            <p:cNvSpPr>
              <a:spLocks noChangeArrowheads="1"/>
            </p:cNvSpPr>
            <p:nvPr/>
          </p:nvSpPr>
          <p:spPr bwMode="auto">
            <a:xfrm>
              <a:off x="2971" y="2931"/>
              <a:ext cx="363" cy="1225"/>
            </a:xfrm>
            <a:prstGeom prst="rect">
              <a:avLst/>
            </a:prstGeom>
            <a:solidFill>
              <a:srgbClr val="FF674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en-US" sz="1400"/>
                <a:t>Back Office</a:t>
              </a:r>
            </a:p>
          </p:txBody>
        </p:sp>
        <p:grpSp>
          <p:nvGrpSpPr>
            <p:cNvPr id="36898" name="Group 62"/>
            <p:cNvGrpSpPr>
              <a:grpSpLocks/>
            </p:cNvGrpSpPr>
            <p:nvPr/>
          </p:nvGrpSpPr>
          <p:grpSpPr bwMode="auto">
            <a:xfrm>
              <a:off x="3243" y="1071"/>
              <a:ext cx="2314" cy="3085"/>
              <a:chOff x="3243" y="1071"/>
              <a:chExt cx="2314" cy="3085"/>
            </a:xfrm>
          </p:grpSpPr>
          <p:sp>
            <p:nvSpPr>
              <p:cNvPr id="36899" name="Rectangle 63"/>
              <p:cNvSpPr>
                <a:spLocks noChangeArrowheads="1"/>
              </p:cNvSpPr>
              <p:nvPr/>
            </p:nvSpPr>
            <p:spPr bwMode="auto">
              <a:xfrm>
                <a:off x="4468" y="1071"/>
                <a:ext cx="1089" cy="363"/>
              </a:xfrm>
              <a:prstGeom prst="rect">
                <a:avLst/>
              </a:prstGeom>
              <a:solidFill>
                <a:srgbClr val="E9F36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sz="1200" b="1"/>
                  <a:t>Legal</a:t>
                </a:r>
              </a:p>
            </p:txBody>
          </p:sp>
          <p:grpSp>
            <p:nvGrpSpPr>
              <p:cNvPr id="36900" name="Group 64"/>
              <p:cNvGrpSpPr>
                <a:grpSpLocks/>
              </p:cNvGrpSpPr>
              <p:nvPr/>
            </p:nvGrpSpPr>
            <p:grpSpPr bwMode="auto">
              <a:xfrm>
                <a:off x="3243" y="1434"/>
                <a:ext cx="1497" cy="2722"/>
                <a:chOff x="3243" y="1434"/>
                <a:chExt cx="1497" cy="2722"/>
              </a:xfrm>
            </p:grpSpPr>
            <p:sp>
              <p:nvSpPr>
                <p:cNvPr id="36901" name="Rectangle 65"/>
                <p:cNvSpPr>
                  <a:spLocks noChangeArrowheads="1"/>
                </p:cNvSpPr>
                <p:nvPr/>
              </p:nvSpPr>
              <p:spPr bwMode="auto">
                <a:xfrm>
                  <a:off x="3334" y="2931"/>
                  <a:ext cx="363" cy="1225"/>
                </a:xfrm>
                <a:prstGeom prst="rect">
                  <a:avLst/>
                </a:prstGeom>
                <a:solidFill>
                  <a:srgbClr val="E9F36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/>
                  <a:r>
                    <a:rPr lang="en-US" sz="1400"/>
                    <a:t>Legal</a:t>
                  </a:r>
                </a:p>
              </p:txBody>
            </p:sp>
            <p:sp>
              <p:nvSpPr>
                <p:cNvPr id="36902" name="Line 66"/>
                <p:cNvSpPr>
                  <a:spLocks noChangeShapeType="1"/>
                </p:cNvSpPr>
                <p:nvPr/>
              </p:nvSpPr>
              <p:spPr bwMode="auto">
                <a:xfrm>
                  <a:off x="4649" y="1434"/>
                  <a:ext cx="0" cy="49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3" name="Line 67"/>
                <p:cNvSpPr>
                  <a:spLocks noChangeShapeType="1"/>
                </p:cNvSpPr>
                <p:nvPr/>
              </p:nvSpPr>
              <p:spPr bwMode="auto">
                <a:xfrm flipH="1">
                  <a:off x="3243" y="1933"/>
                  <a:ext cx="140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4" name="Line 68"/>
                <p:cNvSpPr>
                  <a:spLocks noChangeShapeType="1"/>
                </p:cNvSpPr>
                <p:nvPr/>
              </p:nvSpPr>
              <p:spPr bwMode="auto">
                <a:xfrm>
                  <a:off x="3243" y="1933"/>
                  <a:ext cx="0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5" name="Line 69"/>
                <p:cNvSpPr>
                  <a:spLocks noChangeShapeType="1"/>
                </p:cNvSpPr>
                <p:nvPr/>
              </p:nvSpPr>
              <p:spPr bwMode="auto">
                <a:xfrm flipV="1">
                  <a:off x="3334" y="2023"/>
                  <a:ext cx="0" cy="9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6" name="Line 70"/>
                <p:cNvSpPr>
                  <a:spLocks noChangeShapeType="1"/>
                </p:cNvSpPr>
                <p:nvPr/>
              </p:nvSpPr>
              <p:spPr bwMode="auto">
                <a:xfrm>
                  <a:off x="3334" y="2024"/>
                  <a:ext cx="140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7" name="Line 71"/>
                <p:cNvSpPr>
                  <a:spLocks noChangeShapeType="1"/>
                </p:cNvSpPr>
                <p:nvPr/>
              </p:nvSpPr>
              <p:spPr bwMode="auto">
                <a:xfrm flipV="1">
                  <a:off x="4740" y="1434"/>
                  <a:ext cx="0" cy="59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7176" name="Rectangle 72"/>
          <p:cNvSpPr>
            <a:spLocks noChangeArrowheads="1"/>
          </p:cNvSpPr>
          <p:nvPr/>
        </p:nvSpPr>
        <p:spPr bwMode="auto">
          <a:xfrm>
            <a:off x="3563938" y="5661025"/>
            <a:ext cx="3384550" cy="1008063"/>
          </a:xfrm>
          <a:prstGeom prst="rect">
            <a:avLst/>
          </a:prstGeom>
          <a:solidFill>
            <a:srgbClr val="5DC1FF"/>
          </a:soli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5DC1FF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LEGAL ARCHIVING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  <p:bldP spid="47108" grpId="0" animBg="1"/>
      <p:bldP spid="4717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mtClean="0"/>
              <a:t>First conclusions</a:t>
            </a:r>
            <a:endParaRPr lang="en-US" smtClean="0"/>
          </a:p>
        </p:txBody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smtClean="0"/>
              <a:t>It’s a </a:t>
            </a:r>
            <a:r>
              <a:rPr lang="fr-BE" u="sng" smtClean="0"/>
              <a:t>Corporate</a:t>
            </a:r>
            <a:r>
              <a:rPr lang="fr-BE" smtClean="0"/>
              <a:t> approach</a:t>
            </a:r>
          </a:p>
          <a:p>
            <a:r>
              <a:rPr lang="fr-BE" smtClean="0"/>
              <a:t>It </a:t>
            </a:r>
            <a:r>
              <a:rPr lang="fr-BE" u="sng" smtClean="0"/>
              <a:t>needs</a:t>
            </a:r>
            <a:r>
              <a:rPr lang="fr-BE" smtClean="0"/>
              <a:t> to be a Corporate approach</a:t>
            </a:r>
          </a:p>
          <a:p>
            <a:r>
              <a:rPr lang="fr-BE" smtClean="0"/>
              <a:t>It should go </a:t>
            </a:r>
            <a:r>
              <a:rPr lang="fr-BE" u="sng" smtClean="0"/>
              <a:t>fast</a:t>
            </a:r>
          </a:p>
          <a:p>
            <a:r>
              <a:rPr lang="fr-BE" smtClean="0"/>
              <a:t>It’s </a:t>
            </a:r>
            <a:r>
              <a:rPr lang="fr-BE" u="sng" smtClean="0"/>
              <a:t>Human</a:t>
            </a:r>
            <a:r>
              <a:rPr lang="fr-BE" smtClean="0"/>
              <a:t> sensitive</a:t>
            </a:r>
          </a:p>
          <a:p>
            <a:r>
              <a:rPr lang="fr-BE" smtClean="0"/>
              <a:t>It’s </a:t>
            </a:r>
            <a:r>
              <a:rPr lang="fr-BE" u="sng" smtClean="0"/>
              <a:t>cross</a:t>
            </a:r>
            <a:r>
              <a:rPr lang="fr-BE" smtClean="0"/>
              <a:t> department, cross business processes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How to implement </a:t>
            </a:r>
            <a:br>
              <a:rPr lang="en-US" sz="4000" smtClean="0"/>
            </a:br>
            <a:r>
              <a:rPr lang="en-US" sz="4000" smtClean="0"/>
              <a:t>Corporate Information Governance</a:t>
            </a:r>
          </a:p>
        </p:txBody>
      </p:sp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468313" y="1628775"/>
            <a:ext cx="78486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Business</a:t>
            </a:r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395288" y="4292600"/>
            <a:ext cx="806450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IT</a:t>
            </a:r>
          </a:p>
        </p:txBody>
      </p:sp>
      <p:sp>
        <p:nvSpPr>
          <p:cNvPr id="38918" name="Rectangle 7"/>
          <p:cNvSpPr>
            <a:spLocks noChangeArrowheads="1"/>
          </p:cNvSpPr>
          <p:nvPr/>
        </p:nvSpPr>
        <p:spPr bwMode="auto">
          <a:xfrm>
            <a:off x="827088" y="4581525"/>
            <a:ext cx="1008062" cy="936625"/>
          </a:xfrm>
          <a:prstGeom prst="rect">
            <a:avLst/>
          </a:prstGeom>
          <a:solidFill>
            <a:srgbClr val="ACEEE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ECM</a:t>
            </a:r>
          </a:p>
          <a:p>
            <a:pPr algn="ctr"/>
            <a:r>
              <a:rPr lang="fr-BE"/>
              <a:t>DEP1</a:t>
            </a:r>
            <a:endParaRPr lang="en-US"/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684213" y="1916113"/>
            <a:ext cx="1439862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1</a:t>
            </a:r>
            <a:endParaRPr lang="en-US"/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611188" y="2924175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Business PM</a:t>
            </a:r>
            <a:endParaRPr lang="en-US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755650" y="3933825"/>
            <a:ext cx="79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IT PM</a:t>
            </a:r>
            <a:endParaRPr lang="en-US"/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>
            <a:off x="1187450" y="32131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2679700" y="3376613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Integrator</a:t>
            </a:r>
            <a:endParaRPr lang="en-US"/>
          </a:p>
        </p:txBody>
      </p:sp>
      <p:sp>
        <p:nvSpPr>
          <p:cNvPr id="38928" name="Line 16"/>
          <p:cNvSpPr>
            <a:spLocks noChangeShapeType="1"/>
          </p:cNvSpPr>
          <p:nvPr/>
        </p:nvSpPr>
        <p:spPr bwMode="auto">
          <a:xfrm>
            <a:off x="2124075" y="3068638"/>
            <a:ext cx="6477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929" name="Line 17"/>
          <p:cNvSpPr>
            <a:spLocks noChangeShapeType="1"/>
          </p:cNvSpPr>
          <p:nvPr/>
        </p:nvSpPr>
        <p:spPr bwMode="auto">
          <a:xfrm flipV="1">
            <a:off x="1547813" y="3644900"/>
            <a:ext cx="11525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2411413" y="2997200"/>
            <a:ext cx="1255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 sz="1200"/>
              <a:t>Business needs</a:t>
            </a:r>
            <a:endParaRPr lang="en-US" sz="1200"/>
          </a:p>
        </p:txBody>
      </p:sp>
      <p:sp>
        <p:nvSpPr>
          <p:cNvPr id="38931" name="Text Box 19"/>
          <p:cNvSpPr txBox="1">
            <a:spLocks noChangeArrowheads="1"/>
          </p:cNvSpPr>
          <p:nvPr/>
        </p:nvSpPr>
        <p:spPr bwMode="auto">
          <a:xfrm>
            <a:off x="1979613" y="3860800"/>
            <a:ext cx="12493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 sz="1200"/>
              <a:t>IT requirements</a:t>
            </a:r>
            <a:endParaRPr lang="en-US" sz="120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How to implement </a:t>
            </a:r>
            <a:br>
              <a:rPr lang="en-US" sz="4000" smtClean="0"/>
            </a:br>
            <a:r>
              <a:rPr lang="en-US" sz="4000" smtClean="0"/>
              <a:t>Corporate Information Governance</a:t>
            </a: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468313" y="1628775"/>
            <a:ext cx="78486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Business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395288" y="4292600"/>
            <a:ext cx="806450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IT</a:t>
            </a:r>
          </a:p>
        </p:txBody>
      </p:sp>
      <p:sp>
        <p:nvSpPr>
          <p:cNvPr id="65541" name="Rectangle 7"/>
          <p:cNvSpPr>
            <a:spLocks noChangeArrowheads="1"/>
          </p:cNvSpPr>
          <p:nvPr/>
        </p:nvSpPr>
        <p:spPr bwMode="auto">
          <a:xfrm>
            <a:off x="827088" y="4581525"/>
            <a:ext cx="1008062" cy="936625"/>
          </a:xfrm>
          <a:prstGeom prst="rect">
            <a:avLst/>
          </a:prstGeom>
          <a:solidFill>
            <a:srgbClr val="ACEEE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ECM</a:t>
            </a:r>
          </a:p>
          <a:p>
            <a:pPr algn="ctr"/>
            <a:r>
              <a:rPr lang="fr-BE"/>
              <a:t>DEP1</a:t>
            </a:r>
            <a:endParaRPr lang="en-US"/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684213" y="1916113"/>
            <a:ext cx="1439862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1</a:t>
            </a:r>
            <a:endParaRPr lang="en-US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611188" y="2924175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Business PM</a:t>
            </a:r>
            <a:endParaRPr lang="en-US"/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755650" y="3933825"/>
            <a:ext cx="79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IT PM</a:t>
            </a:r>
            <a:endParaRPr lang="en-US"/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>
            <a:off x="1187450" y="32131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2339975" y="3141663"/>
            <a:ext cx="37163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r-BE"/>
              <a:t>System is running</a:t>
            </a:r>
          </a:p>
          <a:p>
            <a:pPr>
              <a:buFont typeface="Wingdings" pitchFamily="2" charset="2"/>
              <a:buChar char="ü"/>
            </a:pPr>
            <a:r>
              <a:rPr lang="fr-BE"/>
              <a:t>Business works with it</a:t>
            </a:r>
          </a:p>
          <a:p>
            <a:pPr>
              <a:buFont typeface="Wingdings" pitchFamily="2" charset="2"/>
              <a:buChar char="ü"/>
            </a:pPr>
            <a:r>
              <a:rPr lang="fr-BE"/>
              <a:t>IT maintains the ECM application</a:t>
            </a:r>
            <a:endParaRPr lang="en-U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How to implement </a:t>
            </a:r>
            <a:br>
              <a:rPr lang="en-US" sz="4000" smtClean="0"/>
            </a:br>
            <a:r>
              <a:rPr lang="en-US" sz="4000" smtClean="0"/>
              <a:t>Corporate Information Governance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468313" y="1628775"/>
            <a:ext cx="78486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Business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395288" y="4292600"/>
            <a:ext cx="806450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IT</a:t>
            </a:r>
          </a:p>
        </p:txBody>
      </p:sp>
      <p:sp>
        <p:nvSpPr>
          <p:cNvPr id="67589" name="Rectangle 7"/>
          <p:cNvSpPr>
            <a:spLocks noChangeArrowheads="1"/>
          </p:cNvSpPr>
          <p:nvPr/>
        </p:nvSpPr>
        <p:spPr bwMode="auto">
          <a:xfrm>
            <a:off x="827088" y="4581525"/>
            <a:ext cx="2881312" cy="936625"/>
          </a:xfrm>
          <a:prstGeom prst="rect">
            <a:avLst/>
          </a:prstGeom>
          <a:solidFill>
            <a:srgbClr val="ACEEE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ECM</a:t>
            </a:r>
          </a:p>
          <a:p>
            <a:pPr algn="ctr"/>
            <a:r>
              <a:rPr lang="fr-BE"/>
              <a:t>DEP1+DEP2</a:t>
            </a:r>
            <a:endParaRPr lang="en-US"/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684213" y="1916113"/>
            <a:ext cx="1439862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1</a:t>
            </a:r>
            <a:endParaRPr lang="en-US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2339975" y="2924175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Business PM</a:t>
            </a:r>
            <a:endParaRPr lang="en-US"/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2484438" y="3933825"/>
            <a:ext cx="79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IT PM</a:t>
            </a:r>
            <a:endParaRPr lang="en-US"/>
          </a:p>
        </p:txBody>
      </p:sp>
      <p:sp>
        <p:nvSpPr>
          <p:cNvPr id="67593" name="Line 9"/>
          <p:cNvSpPr>
            <a:spLocks noChangeShapeType="1"/>
          </p:cNvSpPr>
          <p:nvPr/>
        </p:nvSpPr>
        <p:spPr bwMode="auto">
          <a:xfrm>
            <a:off x="2916238" y="32131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4408488" y="3376613"/>
            <a:ext cx="116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Integrator</a:t>
            </a:r>
            <a:endParaRPr lang="en-US"/>
          </a:p>
        </p:txBody>
      </p:sp>
      <p:sp>
        <p:nvSpPr>
          <p:cNvPr id="67595" name="Line 11"/>
          <p:cNvSpPr>
            <a:spLocks noChangeShapeType="1"/>
          </p:cNvSpPr>
          <p:nvPr/>
        </p:nvSpPr>
        <p:spPr bwMode="auto">
          <a:xfrm>
            <a:off x="3852863" y="3068638"/>
            <a:ext cx="6477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7596" name="Line 12"/>
          <p:cNvSpPr>
            <a:spLocks noChangeShapeType="1"/>
          </p:cNvSpPr>
          <p:nvPr/>
        </p:nvSpPr>
        <p:spPr bwMode="auto">
          <a:xfrm flipV="1">
            <a:off x="3276600" y="3644900"/>
            <a:ext cx="11525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4140200" y="2997200"/>
            <a:ext cx="12557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 sz="1200"/>
              <a:t>Business needs</a:t>
            </a:r>
            <a:endParaRPr lang="en-US" sz="1200"/>
          </a:p>
        </p:txBody>
      </p:sp>
      <p:sp>
        <p:nvSpPr>
          <p:cNvPr id="67598" name="Text Box 14"/>
          <p:cNvSpPr txBox="1">
            <a:spLocks noChangeArrowheads="1"/>
          </p:cNvSpPr>
          <p:nvPr/>
        </p:nvSpPr>
        <p:spPr bwMode="auto">
          <a:xfrm>
            <a:off x="3708400" y="3860800"/>
            <a:ext cx="12493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 sz="1200"/>
              <a:t>IT requirements</a:t>
            </a:r>
            <a:endParaRPr lang="en-US" sz="1200"/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auto">
          <a:xfrm>
            <a:off x="2195513" y="1916113"/>
            <a:ext cx="1439862" cy="79216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2</a:t>
            </a:r>
            <a:endParaRPr lang="en-U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How to implement </a:t>
            </a:r>
            <a:br>
              <a:rPr lang="en-US" sz="4000" smtClean="0"/>
            </a:br>
            <a:r>
              <a:rPr lang="en-US" sz="4000" smtClean="0"/>
              <a:t>Corporate Information Governance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468313" y="1628775"/>
            <a:ext cx="78486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Business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395288" y="4292600"/>
            <a:ext cx="806450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IT</a:t>
            </a:r>
          </a:p>
        </p:txBody>
      </p:sp>
      <p:sp>
        <p:nvSpPr>
          <p:cNvPr id="71685" name="Rectangle 7"/>
          <p:cNvSpPr>
            <a:spLocks noChangeArrowheads="1"/>
          </p:cNvSpPr>
          <p:nvPr/>
        </p:nvSpPr>
        <p:spPr bwMode="auto">
          <a:xfrm>
            <a:off x="827088" y="4581525"/>
            <a:ext cx="2881312" cy="936625"/>
          </a:xfrm>
          <a:prstGeom prst="rect">
            <a:avLst/>
          </a:prstGeom>
          <a:solidFill>
            <a:srgbClr val="ACEEE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ECM</a:t>
            </a:r>
          </a:p>
          <a:p>
            <a:pPr algn="ctr"/>
            <a:r>
              <a:rPr lang="fr-BE"/>
              <a:t>DEP1+DEP2</a:t>
            </a:r>
            <a:endParaRPr lang="en-US"/>
          </a:p>
        </p:txBody>
      </p:sp>
      <p:sp>
        <p:nvSpPr>
          <p:cNvPr id="71686" name="Rectangle 6"/>
          <p:cNvSpPr>
            <a:spLocks noChangeArrowheads="1"/>
          </p:cNvSpPr>
          <p:nvPr/>
        </p:nvSpPr>
        <p:spPr bwMode="auto">
          <a:xfrm>
            <a:off x="684213" y="1916113"/>
            <a:ext cx="1439862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1</a:t>
            </a:r>
            <a:endParaRPr lang="en-US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2287588" y="2976563"/>
            <a:ext cx="151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Business PM</a:t>
            </a:r>
            <a:endParaRPr lang="en-US"/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2432050" y="3986213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BE"/>
              <a:t>IT PM</a:t>
            </a:r>
            <a:endParaRPr lang="en-US"/>
          </a:p>
        </p:txBody>
      </p:sp>
      <p:sp>
        <p:nvSpPr>
          <p:cNvPr id="71689" name="Line 9"/>
          <p:cNvSpPr>
            <a:spLocks noChangeShapeType="1"/>
          </p:cNvSpPr>
          <p:nvPr/>
        </p:nvSpPr>
        <p:spPr bwMode="auto">
          <a:xfrm>
            <a:off x="2863850" y="3265488"/>
            <a:ext cx="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695" name="Rectangle 15"/>
          <p:cNvSpPr>
            <a:spLocks noChangeArrowheads="1"/>
          </p:cNvSpPr>
          <p:nvPr/>
        </p:nvSpPr>
        <p:spPr bwMode="auto">
          <a:xfrm>
            <a:off x="2195513" y="1916113"/>
            <a:ext cx="1439862" cy="79216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2</a:t>
            </a:r>
            <a:endParaRPr lang="en-US"/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4121150" y="2876550"/>
            <a:ext cx="50673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fr-BE" sz="1600"/>
              <a:t> What’s the experience level of Business and IT PM ?</a:t>
            </a:r>
          </a:p>
          <a:p>
            <a:pPr>
              <a:buFontTx/>
              <a:buChar char="•"/>
            </a:pPr>
            <a:r>
              <a:rPr lang="fr-BE" sz="1600"/>
              <a:t> Who takes care of the previous implementation ?</a:t>
            </a:r>
          </a:p>
          <a:p>
            <a:pPr>
              <a:buFontTx/>
              <a:buChar char="•"/>
            </a:pPr>
            <a:r>
              <a:rPr lang="fr-BE" sz="1600"/>
              <a:t> Who assures cross DEP folders or queries ?</a:t>
            </a:r>
          </a:p>
          <a:p>
            <a:pPr>
              <a:buFontTx/>
              <a:buChar char="•"/>
            </a:pPr>
            <a:r>
              <a:rPr lang="fr-BE" sz="1600"/>
              <a:t> Who assures document classifications </a:t>
            </a:r>
          </a:p>
          <a:p>
            <a:r>
              <a:rPr lang="fr-BE" sz="1600"/>
              <a:t>	is not only Business Dependant ?</a:t>
            </a:r>
            <a:endParaRPr lang="en-US" sz="160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How to implement </a:t>
            </a:r>
            <a:br>
              <a:rPr lang="en-US" sz="4000" smtClean="0"/>
            </a:br>
            <a:r>
              <a:rPr lang="en-US" sz="4000" smtClean="0"/>
              <a:t>Corporate Information Governance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468313" y="1557338"/>
            <a:ext cx="7848600" cy="1150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       Business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395288" y="4292600"/>
            <a:ext cx="8064500" cy="15128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2400"/>
              <a:t>      IT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468313" y="3141663"/>
            <a:ext cx="2447925" cy="936625"/>
          </a:xfrm>
          <a:prstGeom prst="rect">
            <a:avLst/>
          </a:prstGeom>
          <a:solidFill>
            <a:srgbClr val="02BCFE"/>
          </a:solidFill>
          <a:ln w="9525">
            <a:solidFill>
              <a:srgbClr val="CE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Information </a:t>
            </a:r>
          </a:p>
          <a:p>
            <a:pPr algn="ctr"/>
            <a:r>
              <a:rPr lang="en-US"/>
              <a:t>Management</a:t>
            </a:r>
          </a:p>
        </p:txBody>
      </p:sp>
      <p:sp>
        <p:nvSpPr>
          <p:cNvPr id="63494" name="Line 6"/>
          <p:cNvSpPr>
            <a:spLocks noChangeShapeType="1"/>
          </p:cNvSpPr>
          <p:nvPr/>
        </p:nvSpPr>
        <p:spPr bwMode="auto">
          <a:xfrm flipV="1">
            <a:off x="2484438" y="2565400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1908175" y="4724400"/>
            <a:ext cx="1008063" cy="936625"/>
          </a:xfrm>
          <a:prstGeom prst="rect">
            <a:avLst/>
          </a:prstGeom>
          <a:solidFill>
            <a:srgbClr val="ACEEE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ECM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3132138" y="2852738"/>
            <a:ext cx="5111750" cy="1368425"/>
          </a:xfrm>
          <a:prstGeom prst="rect">
            <a:avLst/>
          </a:prstGeom>
          <a:solidFill>
            <a:srgbClr val="91A8E7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1400"/>
              <a:t> Specialists with global overview =&gt; </a:t>
            </a:r>
            <a:r>
              <a:rPr lang="en-US" sz="1400" b="1"/>
              <a:t>Corporate Approach</a:t>
            </a:r>
          </a:p>
          <a:p>
            <a:pPr>
              <a:buFontTx/>
              <a:buChar char="•"/>
            </a:pPr>
            <a:r>
              <a:rPr lang="en-US" sz="1400"/>
              <a:t> Classification methodology=&gt; </a:t>
            </a:r>
            <a:r>
              <a:rPr lang="en-US" sz="1400" b="1"/>
              <a:t>Cross DEP</a:t>
            </a:r>
          </a:p>
          <a:p>
            <a:pPr>
              <a:buFontTx/>
              <a:buChar char="•"/>
            </a:pPr>
            <a:r>
              <a:rPr lang="en-US" sz="1400"/>
              <a:t> Global Coherence of indexation =&gt; </a:t>
            </a:r>
            <a:r>
              <a:rPr lang="en-US" sz="1400" b="1"/>
              <a:t>Cross DEP</a:t>
            </a:r>
          </a:p>
          <a:p>
            <a:pPr>
              <a:buFontTx/>
              <a:buChar char="•"/>
            </a:pPr>
            <a:r>
              <a:rPr lang="en-US" sz="1400"/>
              <a:t> Pro activity =&gt; </a:t>
            </a:r>
            <a:r>
              <a:rPr lang="en-US" sz="1400" b="1"/>
              <a:t>Speed &amp; ROI tracking</a:t>
            </a:r>
          </a:p>
          <a:p>
            <a:pPr>
              <a:buFontTx/>
              <a:buChar char="•"/>
            </a:pPr>
            <a:r>
              <a:rPr lang="fr-BE" sz="1400"/>
              <a:t> Corporate Culture know-how =&gt;</a:t>
            </a:r>
            <a:r>
              <a:rPr lang="fr-BE" sz="1400" b="1"/>
              <a:t> Human Factor Mgnt</a:t>
            </a:r>
          </a:p>
          <a:p>
            <a:pPr>
              <a:buFontTx/>
              <a:buChar char="•"/>
            </a:pPr>
            <a:r>
              <a:rPr lang="fr-BE" sz="1400"/>
              <a:t> Impose an implementation methodology =&gt;</a:t>
            </a:r>
            <a:r>
              <a:rPr lang="fr-BE" sz="1400" b="1"/>
              <a:t> Speed</a:t>
            </a:r>
            <a:endParaRPr lang="en-US" sz="1400" b="1"/>
          </a:p>
        </p:txBody>
      </p:sp>
      <p:sp>
        <p:nvSpPr>
          <p:cNvPr id="63497" name="Line 9"/>
          <p:cNvSpPr>
            <a:spLocks noChangeShapeType="1"/>
          </p:cNvSpPr>
          <p:nvPr/>
        </p:nvSpPr>
        <p:spPr bwMode="auto">
          <a:xfrm>
            <a:off x="2484438" y="3860800"/>
            <a:ext cx="0" cy="79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3132138" y="4365625"/>
            <a:ext cx="4186237" cy="1377950"/>
          </a:xfrm>
          <a:prstGeom prst="rect">
            <a:avLst/>
          </a:prstGeom>
          <a:solidFill>
            <a:srgbClr val="91A8E7"/>
          </a:solidFill>
          <a:ln w="9525">
            <a:solidFill>
              <a:srgbClr val="91A8E7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/>
              <a:t> Specialists with global understanding</a:t>
            </a:r>
          </a:p>
          <a:p>
            <a:pPr>
              <a:buFontTx/>
              <a:buChar char="•"/>
            </a:pPr>
            <a:r>
              <a:rPr lang="en-US" sz="1400"/>
              <a:t> FTE forecasting</a:t>
            </a:r>
          </a:p>
          <a:p>
            <a:pPr>
              <a:buFontTx/>
              <a:buChar char="•"/>
            </a:pPr>
            <a:r>
              <a:rPr lang="en-US" sz="1400"/>
              <a:t> Sustain of activities</a:t>
            </a:r>
          </a:p>
          <a:p>
            <a:pPr>
              <a:buFontTx/>
              <a:buChar char="•"/>
            </a:pPr>
            <a:r>
              <a:rPr lang="fr-BE" sz="1400"/>
              <a:t> Protection thanks to implementation methodology</a:t>
            </a:r>
          </a:p>
          <a:p>
            <a:pPr>
              <a:buFontTx/>
              <a:buChar char="•"/>
            </a:pPr>
            <a:r>
              <a:rPr lang="fr-BE" sz="1400"/>
              <a:t> Business conflicts and misunderstanding avoided</a:t>
            </a:r>
          </a:p>
          <a:p>
            <a:pPr>
              <a:buFontTx/>
              <a:buChar char="•"/>
            </a:pPr>
            <a:r>
              <a:rPr lang="fr-BE" sz="1400"/>
              <a:t> Clear and defined SLA !</a:t>
            </a:r>
            <a:endParaRPr lang="en-US" sz="1400"/>
          </a:p>
        </p:txBody>
      </p:sp>
      <p:sp>
        <p:nvSpPr>
          <p:cNvPr id="63499" name="Rectangle 11"/>
          <p:cNvSpPr>
            <a:spLocks noChangeArrowheads="1"/>
          </p:cNvSpPr>
          <p:nvPr/>
        </p:nvSpPr>
        <p:spPr bwMode="auto">
          <a:xfrm>
            <a:off x="755650" y="1700213"/>
            <a:ext cx="1439863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1</a:t>
            </a:r>
            <a:endParaRPr lang="en-US"/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2266950" y="1700213"/>
            <a:ext cx="1439863" cy="79216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BE"/>
              <a:t>DEP 2</a:t>
            </a:r>
            <a:endParaRPr lang="en-U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BE" smtClean="0"/>
              <a:t>Last conclusions</a:t>
            </a:r>
            <a:endParaRPr lang="en-US" smtClean="0"/>
          </a:p>
        </p:txBody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fr-BE" smtClean="0"/>
              <a:t>Volume is requiered:</a:t>
            </a:r>
          </a:p>
          <a:p>
            <a:pPr lvl="1" eaLnBrk="1" hangingPunct="1"/>
            <a:r>
              <a:rPr lang="fr-BE" smtClean="0"/>
              <a:t>Helps to maintain intern specialists</a:t>
            </a:r>
          </a:p>
          <a:p>
            <a:pPr lvl="1" eaLnBrk="1" hangingPunct="1"/>
            <a:r>
              <a:rPr lang="fr-BE" smtClean="0"/>
              <a:t>Improves speed of each project</a:t>
            </a:r>
          </a:p>
          <a:p>
            <a:pPr lvl="1" eaLnBrk="1" hangingPunct="1"/>
            <a:r>
              <a:rPr lang="fr-BE" smtClean="0"/>
              <a:t>Helps to negociate licence prices</a:t>
            </a:r>
          </a:p>
          <a:p>
            <a:pPr lvl="1" eaLnBrk="1" hangingPunct="1"/>
            <a:r>
              <a:rPr lang="fr-BE" smtClean="0"/>
              <a:t>Helps to build a cross departments search engine</a:t>
            </a:r>
          </a:p>
          <a:p>
            <a:pPr lvl="1" eaLnBrk="1" hangingPunct="1"/>
            <a:r>
              <a:rPr lang="fr-BE" smtClean="0"/>
              <a:t>Helps in the legal archiving architecture definition</a:t>
            </a:r>
          </a:p>
          <a:p>
            <a:pPr lvl="1" eaLnBrk="1" hangingPunct="1"/>
            <a:r>
              <a:rPr lang="fr-BE" smtClean="0"/>
              <a:t>Helps to get the added value back of a corporate approach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BE" smtClean="0"/>
              <a:t>Last conclusions</a:t>
            </a:r>
            <a:endParaRPr lang="en-US" smtClean="0"/>
          </a:p>
        </p:txBody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BE" smtClean="0"/>
              <a:t>Need of a proactive team who « Sales » intern projects</a:t>
            </a:r>
          </a:p>
          <a:p>
            <a:pPr eaLnBrk="1" hangingPunct="1"/>
            <a:r>
              <a:rPr lang="fr-BE" smtClean="0"/>
              <a:t>Need to be sustained by CEO directives or intern policies,</a:t>
            </a:r>
          </a:p>
          <a:p>
            <a:pPr eaLnBrk="1" hangingPunct="1"/>
            <a:r>
              <a:rPr lang="fr-BE" smtClean="0"/>
              <a:t>Request dedicated and specialized people</a:t>
            </a:r>
          </a:p>
          <a:p>
            <a:pPr eaLnBrk="1" hangingPunct="1"/>
            <a:r>
              <a:rPr lang="fr-BE" smtClean="0"/>
              <a:t>If you don’t have the speed and the project volume go to outsourcing with specialists like IRIS !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Not every presentation is successful</a:t>
            </a:r>
          </a:p>
        </p:txBody>
      </p:sp>
      <p:pic>
        <p:nvPicPr>
          <p:cNvPr id="53250" name="Picture 3" descr="Zauber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1412875"/>
            <a:ext cx="4117975" cy="491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533</Words>
  <Application>Microsoft Office PowerPoint</Application>
  <PresentationFormat>On-screen Show (4:3)</PresentationFormat>
  <Paragraphs>188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Wingdings</vt:lpstr>
      <vt:lpstr>Office Theme</vt:lpstr>
      <vt:lpstr>  How to implement a Document Management Center for corporate users?</vt:lpstr>
      <vt:lpstr>Why Corporate Information Governance</vt:lpstr>
      <vt:lpstr>Information management history</vt:lpstr>
      <vt:lpstr>Corporate Information Governance</vt:lpstr>
      <vt:lpstr>Slide 5</vt:lpstr>
      <vt:lpstr>Methodology</vt:lpstr>
      <vt:lpstr>Enterprise Content Management (ECM)</vt:lpstr>
      <vt:lpstr>ECM Project Risks</vt:lpstr>
      <vt:lpstr>Strong specialist teams</vt:lpstr>
      <vt:lpstr>What suits one client might not suit the next</vt:lpstr>
      <vt:lpstr>Methodology</vt:lpstr>
      <vt:lpstr>Corporate Information Governance</vt:lpstr>
      <vt:lpstr>Corporate Information Governance</vt:lpstr>
      <vt:lpstr>First conclusions</vt:lpstr>
      <vt:lpstr>How to implement  Corporate Information Governance</vt:lpstr>
      <vt:lpstr>How to implement  Corporate Information Governance</vt:lpstr>
      <vt:lpstr>How to implement  Corporate Information Governance</vt:lpstr>
      <vt:lpstr>How to implement  Corporate Information Governance</vt:lpstr>
      <vt:lpstr>How to implement  Corporate Information Governance</vt:lpstr>
      <vt:lpstr>Last conclusions</vt:lpstr>
      <vt:lpstr>Last conclusions</vt:lpstr>
      <vt:lpstr>Not every presentation is successful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Jean-Marc Herr</cp:lastModifiedBy>
  <cp:revision>15</cp:revision>
  <dcterms:created xsi:type="dcterms:W3CDTF">2009-01-06T16:38:26Z</dcterms:created>
  <dcterms:modified xsi:type="dcterms:W3CDTF">2009-02-02T15:10:01Z</dcterms:modified>
</cp:coreProperties>
</file>